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60" r:id="rId2"/>
    <p:sldId id="257" r:id="rId3"/>
    <p:sldId id="262" r:id="rId4"/>
    <p:sldId id="261" r:id="rId5"/>
    <p:sldId id="263" r:id="rId6"/>
    <p:sldId id="265" r:id="rId7"/>
    <p:sldId id="264" r:id="rId8"/>
    <p:sldId id="258" r:id="rId9"/>
    <p:sldId id="266" r:id="rId10"/>
    <p:sldId id="270" r:id="rId11"/>
    <p:sldId id="267" r:id="rId12"/>
    <p:sldId id="271" r:id="rId13"/>
    <p:sldId id="259" r:id="rId14"/>
    <p:sldId id="272" r:id="rId15"/>
  </p:sldIdLst>
  <p:sldSz cx="9144000" cy="6858000" type="screen4x3"/>
  <p:notesSz cx="7077075" cy="9418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09" autoAdjust="0"/>
  </p:normalViewPr>
  <p:slideViewPr>
    <p:cSldViewPr>
      <p:cViewPr varScale="1">
        <p:scale>
          <a:sx n="62" d="100"/>
          <a:sy n="62" d="100"/>
        </p:scale>
        <p:origin x="-128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050" cy="471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008438" y="0"/>
            <a:ext cx="3067050" cy="471488"/>
          </a:xfrm>
          <a:prstGeom prst="rect">
            <a:avLst/>
          </a:prstGeom>
        </p:spPr>
        <p:txBody>
          <a:bodyPr vert="horz" lIns="91440" tIns="45720" rIns="91440" bIns="45720" rtlCol="0"/>
          <a:lstStyle>
            <a:lvl1pPr algn="r">
              <a:defRPr sz="1200"/>
            </a:lvl1pPr>
          </a:lstStyle>
          <a:p>
            <a:fld id="{D67934D8-03AF-45F3-843A-EF04CB17BBAB}" type="datetimeFigureOut">
              <a:rPr lang="en-US" smtClean="0"/>
              <a:pPr/>
              <a:t>12/7/2009</a:t>
            </a:fld>
            <a:endParaRPr lang="en-US"/>
          </a:p>
        </p:txBody>
      </p:sp>
      <p:sp>
        <p:nvSpPr>
          <p:cNvPr id="4" name="Footer Placeholder 3"/>
          <p:cNvSpPr>
            <a:spLocks noGrp="1"/>
          </p:cNvSpPr>
          <p:nvPr>
            <p:ph type="ftr" sz="quarter" idx="2"/>
          </p:nvPr>
        </p:nvSpPr>
        <p:spPr>
          <a:xfrm>
            <a:off x="0" y="8945563"/>
            <a:ext cx="3067050" cy="4714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008438" y="8945563"/>
            <a:ext cx="3067050" cy="471487"/>
          </a:xfrm>
          <a:prstGeom prst="rect">
            <a:avLst/>
          </a:prstGeom>
        </p:spPr>
        <p:txBody>
          <a:bodyPr vert="horz" lIns="91440" tIns="45720" rIns="91440" bIns="45720" rtlCol="0" anchor="b"/>
          <a:lstStyle>
            <a:lvl1pPr algn="r">
              <a:defRPr sz="1200"/>
            </a:lvl1pPr>
          </a:lstStyle>
          <a:p>
            <a:fld id="{FE8C9253-976C-4735-899A-867106ABE3B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70932"/>
          </a:xfrm>
          <a:prstGeom prst="rect">
            <a:avLst/>
          </a:prstGeom>
        </p:spPr>
        <p:txBody>
          <a:bodyPr vert="horz" lIns="94256" tIns="47128" rIns="94256" bIns="47128" rtlCol="0"/>
          <a:lstStyle>
            <a:lvl1pPr algn="l">
              <a:defRPr sz="1200"/>
            </a:lvl1pPr>
          </a:lstStyle>
          <a:p>
            <a:endParaRPr lang="en-US" dirty="0"/>
          </a:p>
        </p:txBody>
      </p:sp>
      <p:sp>
        <p:nvSpPr>
          <p:cNvPr id="3" name="Date Placeholder 2"/>
          <p:cNvSpPr>
            <a:spLocks noGrp="1"/>
          </p:cNvSpPr>
          <p:nvPr>
            <p:ph type="dt" idx="1"/>
          </p:nvPr>
        </p:nvSpPr>
        <p:spPr>
          <a:xfrm>
            <a:off x="4008705" y="0"/>
            <a:ext cx="3066733" cy="470932"/>
          </a:xfrm>
          <a:prstGeom prst="rect">
            <a:avLst/>
          </a:prstGeom>
        </p:spPr>
        <p:txBody>
          <a:bodyPr vert="horz" lIns="94256" tIns="47128" rIns="94256" bIns="47128" rtlCol="0"/>
          <a:lstStyle>
            <a:lvl1pPr algn="r">
              <a:defRPr sz="1200"/>
            </a:lvl1pPr>
          </a:lstStyle>
          <a:p>
            <a:fld id="{920520F9-1378-45D0-B585-FAA592E61EAE}" type="datetimeFigureOut">
              <a:rPr lang="en-US" smtClean="0"/>
              <a:pPr/>
              <a:t>12/7/2009</a:t>
            </a:fld>
            <a:endParaRPr lang="en-US" dirty="0"/>
          </a:p>
        </p:txBody>
      </p:sp>
      <p:sp>
        <p:nvSpPr>
          <p:cNvPr id="4" name="Slide Image Placeholder 3"/>
          <p:cNvSpPr>
            <a:spLocks noGrp="1" noRot="1" noChangeAspect="1"/>
          </p:cNvSpPr>
          <p:nvPr>
            <p:ph type="sldImg" idx="2"/>
          </p:nvPr>
        </p:nvSpPr>
        <p:spPr>
          <a:xfrm>
            <a:off x="1184275" y="706438"/>
            <a:ext cx="4708525" cy="3532187"/>
          </a:xfrm>
          <a:prstGeom prst="rect">
            <a:avLst/>
          </a:prstGeom>
          <a:noFill/>
          <a:ln w="12700">
            <a:solidFill>
              <a:prstClr val="black"/>
            </a:solidFill>
          </a:ln>
        </p:spPr>
        <p:txBody>
          <a:bodyPr vert="horz" lIns="94256" tIns="47128" rIns="94256" bIns="47128" rtlCol="0" anchor="ctr"/>
          <a:lstStyle/>
          <a:p>
            <a:endParaRPr lang="en-US" dirty="0"/>
          </a:p>
        </p:txBody>
      </p:sp>
      <p:sp>
        <p:nvSpPr>
          <p:cNvPr id="5" name="Notes Placeholder 4"/>
          <p:cNvSpPr>
            <a:spLocks noGrp="1"/>
          </p:cNvSpPr>
          <p:nvPr>
            <p:ph type="body" sz="quarter" idx="3"/>
          </p:nvPr>
        </p:nvSpPr>
        <p:spPr>
          <a:xfrm>
            <a:off x="707708" y="4473853"/>
            <a:ext cx="5661660" cy="4238387"/>
          </a:xfrm>
          <a:prstGeom prst="rect">
            <a:avLst/>
          </a:prstGeom>
        </p:spPr>
        <p:txBody>
          <a:bodyPr vert="horz" lIns="94256" tIns="47128" rIns="94256" bIns="4712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46071"/>
            <a:ext cx="3066733" cy="470932"/>
          </a:xfrm>
          <a:prstGeom prst="rect">
            <a:avLst/>
          </a:prstGeom>
        </p:spPr>
        <p:txBody>
          <a:bodyPr vert="horz" lIns="94256" tIns="47128" rIns="94256" bIns="47128"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08705" y="8946071"/>
            <a:ext cx="3066733" cy="470932"/>
          </a:xfrm>
          <a:prstGeom prst="rect">
            <a:avLst/>
          </a:prstGeom>
        </p:spPr>
        <p:txBody>
          <a:bodyPr vert="horz" lIns="94256" tIns="47128" rIns="94256" bIns="47128" rtlCol="0" anchor="b"/>
          <a:lstStyle>
            <a:lvl1pPr algn="r">
              <a:defRPr sz="1200"/>
            </a:lvl1pPr>
          </a:lstStyle>
          <a:p>
            <a:fld id="{5FFE9235-A54D-4ADA-BC8B-BC53B418D76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FE9235-A54D-4ADA-BC8B-BC53B418D76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FE9235-A54D-4ADA-BC8B-BC53B418D76E}"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FE9235-A54D-4ADA-BC8B-BC53B418D76E}"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FE9235-A54D-4ADA-BC8B-BC53B418D76E}"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FE9235-A54D-4ADA-BC8B-BC53B418D76E}"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FE9235-A54D-4ADA-BC8B-BC53B418D76E}" type="slidenum">
              <a:rPr lang="en-US" smtClean="0"/>
              <a:pPr/>
              <a:t>14</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FE9235-A54D-4ADA-BC8B-BC53B418D76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FE9235-A54D-4ADA-BC8B-BC53B418D76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FE9235-A54D-4ADA-BC8B-BC53B418D76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FE9235-A54D-4ADA-BC8B-BC53B418D76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FE9235-A54D-4ADA-BC8B-BC53B418D76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FE9235-A54D-4ADA-BC8B-BC53B418D76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FE9235-A54D-4ADA-BC8B-BC53B418D76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FFE9235-A54D-4ADA-BC8B-BC53B418D76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451B840B-9969-42C9-B4DD-AFF9D496E445}" type="datetimeFigureOut">
              <a:rPr lang="en-US" smtClean="0"/>
              <a:pPr/>
              <a:t>12/7/2009</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98CE0F63-25FD-4DF1-A1C0-26687152E8DB}" type="slidenum">
              <a:rPr lang="en-US" smtClean="0"/>
              <a:pPr/>
              <a:t>‹#›</a:t>
            </a:fld>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1B840B-9969-42C9-B4DD-AFF9D496E445}" type="datetimeFigureOut">
              <a:rPr lang="en-US" smtClean="0"/>
              <a:pPr/>
              <a:t>12/7/2009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CE0F63-25FD-4DF1-A1C0-26687152E8DB}" type="slidenum">
              <a:rPr lang="en-US" smtClean="0"/>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51B840B-9969-42C9-B4DD-AFF9D496E445}" type="datetimeFigureOut">
              <a:rPr lang="en-US" smtClean="0"/>
              <a:pPr/>
              <a:t>12/7/2009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CE0F63-25FD-4DF1-A1C0-26687152E8DB}" type="slidenum">
              <a:rPr lang="en-US" smtClean="0"/>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451B840B-9969-42C9-B4DD-AFF9D496E445}" type="datetimeFigureOut">
              <a:rPr lang="en-US" smtClean="0"/>
              <a:pPr/>
              <a:t>12/7/2009</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98CE0F63-25FD-4DF1-A1C0-26687152E8DB}" type="slidenum">
              <a:rPr lang="en-US" smtClean="0"/>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451B840B-9969-42C9-B4DD-AFF9D496E445}" type="datetimeFigureOut">
              <a:rPr lang="en-US" smtClean="0"/>
              <a:pPr/>
              <a:t>12/7/2009</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98CE0F63-25FD-4DF1-A1C0-26687152E8DB}" type="slidenum">
              <a:rPr lang="en-US" smtClean="0"/>
              <a:pPr/>
              <a:t>‹#›</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451B840B-9969-42C9-B4DD-AFF9D496E445}" type="datetimeFigureOut">
              <a:rPr lang="en-US" smtClean="0"/>
              <a:pPr/>
              <a:t>12/7/2009</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98CE0F63-25FD-4DF1-A1C0-26687152E8DB}" type="slidenum">
              <a:rPr lang="en-US" smtClean="0"/>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451B840B-9969-42C9-B4DD-AFF9D496E445}" type="datetimeFigureOut">
              <a:rPr lang="en-US" smtClean="0"/>
              <a:pPr/>
              <a:t>12/7/2009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98CE0F63-25FD-4DF1-A1C0-26687152E8DB}" type="slidenum">
              <a:rPr lang="en-US" smtClean="0"/>
              <a:pPr/>
              <a:t>‹#›</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51B840B-9969-42C9-B4DD-AFF9D496E445}" type="datetimeFigureOut">
              <a:rPr lang="en-US" smtClean="0"/>
              <a:pPr/>
              <a:t>12/7/2009</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CE0F63-25FD-4DF1-A1C0-26687152E8DB}" type="slidenum">
              <a:rPr lang="en-US" smtClean="0"/>
              <a:pPr/>
              <a:t>‹#›</a:t>
            </a:fld>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51B840B-9969-42C9-B4DD-AFF9D496E445}" type="datetimeFigureOut">
              <a:rPr lang="en-US" smtClean="0"/>
              <a:pPr/>
              <a:t>12/7/2009</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CE0F63-25FD-4DF1-A1C0-26687152E8DB}" type="slidenum">
              <a:rPr lang="en-US" smtClean="0"/>
              <a:pPr/>
              <a:t>‹#›</a:t>
            </a:fld>
            <a:endParaRPr lang="en-US"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451B840B-9969-42C9-B4DD-AFF9D496E445}" type="datetimeFigureOut">
              <a:rPr lang="en-US" smtClean="0"/>
              <a:pPr/>
              <a:t>12/7/2009</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CE0F63-25FD-4DF1-A1C0-26687152E8DB}" type="slidenum">
              <a:rPr lang="en-US" smtClean="0"/>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dirty="0" smtClean="0"/>
              <a:t>Click icon to add picture</a:t>
            </a:r>
            <a:endParaRPr kumimoji="0" lang="en-US" dirty="0"/>
          </a:p>
        </p:txBody>
      </p:sp>
      <p:sp>
        <p:nvSpPr>
          <p:cNvPr id="7" name="Date Placeholder 6"/>
          <p:cNvSpPr>
            <a:spLocks noGrp="1"/>
          </p:cNvSpPr>
          <p:nvPr>
            <p:ph type="dt" sz="half" idx="10"/>
          </p:nvPr>
        </p:nvSpPr>
        <p:spPr/>
        <p:txBody>
          <a:bodyPr/>
          <a:lstStyle/>
          <a:p>
            <a:fld id="{451B840B-9969-42C9-B4DD-AFF9D496E445}" type="datetimeFigureOut">
              <a:rPr lang="en-US" smtClean="0"/>
              <a:pPr/>
              <a:t>12/7/2009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98CE0F63-25FD-4DF1-A1C0-26687152E8DB}" type="slidenum">
              <a:rPr lang="en-US" smtClean="0"/>
              <a:pPr/>
              <a:t>‹#›</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451B840B-9969-42C9-B4DD-AFF9D496E445}" type="datetimeFigureOut">
              <a:rPr lang="en-US" smtClean="0"/>
              <a:pPr/>
              <a:t>12/7/2009</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8CE0F63-25FD-4DF1-A1C0-26687152E8DB}" type="slidenum">
              <a:rPr lang="en-US" smtClean="0"/>
              <a:pPr/>
              <a:t>‹#›</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hyperlink" Target="http://images.google.com/imgres?imgurl=http://www.venividivun.com/wp-content/uploads/2009/09/New-York-NY-Islanders-vs-New-Jersey-NJ-Devils.jpg&amp;imgrefurl=http://www.venividivun.com/islanders-vs-devils-ny-islanders-at-nj-devils-live-stream-online-watch-nhl-free-september-29-2009/&amp;usg=__v5Y_tvarcQulE6iXETJDTEw6diU=&amp;h=300&amp;w=550&amp;sz=55&amp;hl=en&amp;start=6&amp;sig2=WbhWJR11PNB5cnsDpvQ1dw&amp;tbnid=fRCrbtB-aqptqM:&amp;tbnh=73&amp;tbnw=133&amp;prev=/images?q=new+jersey+vs+new+york&amp;gbv=2&amp;hl=en&amp;safe=strict&amp;client=dell-usuk-rel&amp;channel=us&amp;ad=w5&amp;ei=Z1_8Ssz2PJHplAf6lo2QBQ" TargetMode="External"/><Relationship Id="rId7" Type="http://schemas.openxmlformats.org/officeDocument/2006/relationships/hyperlink" Target="http://images.google.com/imgres?imgurl=http://www.atr.org/userfiles/image/corzinepaterson.JPG&amp;imgrefurl=http://www.atr.org/new-york-vs-jersey-battle-higher-a3088&amp;usg=__e5TBwWz8WFR2CbHo5k0ArbtN8c8=&amp;h=270&amp;w=416&amp;sz=24&amp;hl=en&amp;start=57&amp;sig2=rROG4D9RwRcFEw5aR3CSOw&amp;tbnid=yR84yvGhzU7MOM:&amp;tbnh=81&amp;tbnw=125&amp;prev=/images?q=new+jersey+vs+new+york&amp;gbv=2&amp;ndsp=18&amp;hl=en&amp;safe=strict&amp;client=dell-usuk-rel&amp;channel=us&amp;sa=N&amp;ad=w5&amp;start=54&amp;ei=u1_8SraUIIrilAfLve37BA"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images.google.com/imgres?imgurl=http://www.venividivun.com/wp-content/uploads/2009/10/New-Jersey-Nets-vs-New-York-Knicks1.jpg&amp;imgrefurl=http://www.venividivun.com/knicks-vs-nets-live-stream-knicks-at-nets-watch-nba-online-free-live-october-21-2009/&amp;usg=__VatubXbLqJE7bv4RU3Bw28TKJdo=&amp;h=440&amp;w=440&amp;sz=81&amp;hl=en&amp;start=39&amp;sig2=Bf2DTtmkYyCmOpxFNis6Nw&amp;tbnid=xkHw7B9DF9g_NM:&amp;tbnh=127&amp;tbnw=127&amp;prev=/images?q=new+jersey+vs+new+york&amp;gbv=2&amp;ndsp=18&amp;hl=en&amp;safe=strict&amp;client=dell-usuk-rel&amp;channel=us&amp;sa=N&amp;ad=w5&amp;start=36&amp;ei=jl_8Srv6NoKHlAfj4Iz-BA" TargetMode="External"/><Relationship Id="rId10" Type="http://schemas.openxmlformats.org/officeDocument/2006/relationships/image" Target="../media/image8.jpeg"/><Relationship Id="rId4" Type="http://schemas.openxmlformats.org/officeDocument/2006/relationships/image" Target="../media/image5.jpeg"/><Relationship Id="rId9" Type="http://schemas.openxmlformats.org/officeDocument/2006/relationships/hyperlink" Target="http://images.google.com/imgres?imgurl=http://4.bp.blogspot.com/_SvsaNpaytxU/SoRvNUzEktI/AAAAAAAAGxE/OgkTLaTMJ4c/s400/I+love+ny.jpg&amp;imgrefurl=http://thenewyorknobodysings.blogspot.com/2009/08/i-love-ny-i-hate-ny.html&amp;usg=__qa9LCITzuYOqO71PQVfulcjSjZE=&amp;h=400&amp;w=390&amp;sz=14&amp;hl=en&amp;start=3&amp;sig2=HEtQXUsgg5iY2xJ87cEhdQ&amp;tbnid=Ysh5FUUgdecqGM:&amp;tbnh=124&amp;tbnw=121&amp;prev=/images?q=i+love+hate+new+york&amp;gbv=2&amp;hl=en&amp;safe=strict&amp;client=dell-usuk-rel&amp;channel=us&amp;ad=w5&amp;ei=SGD8Spa-DYOtlAe6k9COBQ"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hyperlink" Target="http://www.facebook.com/photo.php?pid=32808798&amp;id=502422" TargetMode="External"/><Relationship Id="rId7"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9"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838200"/>
            <a:ext cx="5638800" cy="2895600"/>
          </a:xfrm>
        </p:spPr>
        <p:txBody>
          <a:bodyPr>
            <a:normAutofit/>
          </a:bodyPr>
          <a:lstStyle/>
          <a:p>
            <a:pPr algn="ctr"/>
            <a:r>
              <a:rPr lang="en-US" sz="5400" dirty="0" smtClean="0"/>
              <a:t>Where should ashley live?</a:t>
            </a:r>
            <a:endParaRPr lang="en-US" sz="5400" dirty="0"/>
          </a:p>
        </p:txBody>
      </p:sp>
      <p:sp>
        <p:nvSpPr>
          <p:cNvPr id="17" name="Subtitle 2"/>
          <p:cNvSpPr txBox="1">
            <a:spLocks/>
          </p:cNvSpPr>
          <p:nvPr/>
        </p:nvSpPr>
        <p:spPr>
          <a:xfrm>
            <a:off x="365760" y="3733800"/>
            <a:ext cx="5111496" cy="1752600"/>
          </a:xfrm>
          <a:prstGeom prst="rect">
            <a:avLst/>
          </a:prstGeom>
        </p:spPr>
        <p:txBody>
          <a:bodyPr vert="horz" lIns="91440" tIns="45720" rIns="91440" bIns="45720" rtlCol="0" anchor="t" anchorCtr="0">
            <a:noAutofit/>
            <a:scene3d>
              <a:camera prst="orthographicFront"/>
              <a:lightRig rig="threePt" dir="t"/>
            </a:scene3d>
            <a:sp3d>
              <a:contourClr>
                <a:schemeClr val="bg1"/>
              </a:contourClr>
            </a:sp3d>
          </a:bodyPr>
          <a:lstStyle/>
          <a:p>
            <a:pPr marL="0" marR="0" lvl="0" indent="0" algn="ctr" defTabSz="914400" rtl="0" eaLnBrk="1" fontAlgn="auto" latinLnBrk="0" hangingPunct="1">
              <a:lnSpc>
                <a:spcPct val="100000"/>
              </a:lnSpc>
              <a:spcBef>
                <a:spcPct val="0"/>
              </a:spcBef>
              <a:spcAft>
                <a:spcPts val="0"/>
              </a:spcAft>
              <a:buClr>
                <a:srgbClr val="32363B"/>
              </a:buClr>
              <a:buSzPct val="100000"/>
              <a:buFont typeface="Wingdings 2" pitchFamily="18" charset="2"/>
              <a:buNone/>
              <a:tabLst/>
              <a:defRPr/>
            </a:pPr>
            <a:r>
              <a:rPr kumimoji="0" lang="en-US" sz="2000" b="1" i="0" u="none" strike="noStrike" kern="1200" cap="none" spc="0" normalizeH="0" baseline="0" noProof="0" dirty="0" smtClean="0">
                <a:ln>
                  <a:noFill/>
                </a:ln>
                <a:effectLst>
                  <a:outerShdw blurRad="50800" dist="12700" dir="2700000" algn="tl" rotWithShape="0">
                    <a:sysClr val="window" lastClr="FFFFFF">
                      <a:alpha val="40000"/>
                    </a:sysClr>
                  </a:outerShdw>
                </a:effectLst>
                <a:uLnTx/>
                <a:uFillTx/>
                <a:latin typeface="Eurostile"/>
                <a:ea typeface="+mn-ea"/>
                <a:cs typeface="+mn-cs"/>
              </a:rPr>
              <a:t>A Decision Model By:</a:t>
            </a:r>
          </a:p>
          <a:p>
            <a:pPr marL="0" marR="0" lvl="0" indent="0" algn="ctr" defTabSz="914400" rtl="0" eaLnBrk="1" fontAlgn="auto" latinLnBrk="0" hangingPunct="1">
              <a:lnSpc>
                <a:spcPct val="100000"/>
              </a:lnSpc>
              <a:spcBef>
                <a:spcPct val="0"/>
              </a:spcBef>
              <a:spcAft>
                <a:spcPts val="0"/>
              </a:spcAft>
              <a:buClr>
                <a:srgbClr val="32363B"/>
              </a:buClr>
              <a:buSzPct val="100000"/>
              <a:buFont typeface="Wingdings 2" pitchFamily="18" charset="2"/>
              <a:buNone/>
              <a:tabLst/>
              <a:defRPr/>
            </a:pPr>
            <a:r>
              <a:rPr lang="en-US" sz="2000" b="1" dirty="0" err="1" smtClean="0">
                <a:effectLst>
                  <a:outerShdw blurRad="50800" dist="12700" dir="2700000" algn="tl" rotWithShape="0">
                    <a:sysClr val="window" lastClr="FFFFFF">
                      <a:alpha val="40000"/>
                    </a:sysClr>
                  </a:outerShdw>
                </a:effectLst>
                <a:latin typeface="Eurostile"/>
              </a:rPr>
              <a:t>Jeny</a:t>
            </a:r>
            <a:r>
              <a:rPr lang="en-US" sz="2000" b="1" dirty="0" smtClean="0">
                <a:effectLst>
                  <a:outerShdw blurRad="50800" dist="12700" dir="2700000" algn="tl" rotWithShape="0">
                    <a:sysClr val="window" lastClr="FFFFFF">
                      <a:alpha val="40000"/>
                    </a:sysClr>
                  </a:outerShdw>
                </a:effectLst>
                <a:latin typeface="Eurostile"/>
              </a:rPr>
              <a:t> </a:t>
            </a:r>
            <a:r>
              <a:rPr lang="en-US" sz="2000" b="1" dirty="0" err="1" smtClean="0">
                <a:effectLst>
                  <a:outerShdw blurRad="50800" dist="12700" dir="2700000" algn="tl" rotWithShape="0">
                    <a:sysClr val="window" lastClr="FFFFFF">
                      <a:alpha val="40000"/>
                    </a:sysClr>
                  </a:outerShdw>
                </a:effectLst>
                <a:latin typeface="Eurostile"/>
              </a:rPr>
              <a:t>Cespedes</a:t>
            </a:r>
            <a:endParaRPr kumimoji="0" lang="en-US" sz="2000" b="1" i="0" u="none" strike="noStrike" kern="1200" cap="none" spc="0" normalizeH="0" baseline="0" noProof="0" dirty="0" smtClean="0">
              <a:ln>
                <a:noFill/>
              </a:ln>
              <a:effectLst>
                <a:outerShdw blurRad="50800" dist="12700" dir="2700000" algn="tl" rotWithShape="0">
                  <a:sysClr val="window" lastClr="FFFFFF">
                    <a:alpha val="40000"/>
                  </a:sysClr>
                </a:outerShdw>
              </a:effectLst>
              <a:uLnTx/>
              <a:uFillTx/>
              <a:latin typeface="Eurostile"/>
              <a:ea typeface="+mn-ea"/>
              <a:cs typeface="+mn-cs"/>
            </a:endParaRPr>
          </a:p>
          <a:p>
            <a:pPr marL="0" marR="0" lvl="0" indent="0" algn="ctr" defTabSz="914400" rtl="0" eaLnBrk="1" fontAlgn="auto" latinLnBrk="0" hangingPunct="1">
              <a:lnSpc>
                <a:spcPct val="100000"/>
              </a:lnSpc>
              <a:spcBef>
                <a:spcPct val="0"/>
              </a:spcBef>
              <a:spcAft>
                <a:spcPts val="0"/>
              </a:spcAft>
              <a:buClr>
                <a:srgbClr val="32363B"/>
              </a:buClr>
              <a:buSzPct val="100000"/>
              <a:buFont typeface="Wingdings 2" pitchFamily="18" charset="2"/>
              <a:buNone/>
              <a:tabLst/>
              <a:defRPr/>
            </a:pPr>
            <a:r>
              <a:rPr kumimoji="0" lang="en-US" sz="2000" b="1" i="0" u="none" strike="noStrike" kern="1200" cap="none" spc="0" normalizeH="0" baseline="0" noProof="0" dirty="0" smtClean="0">
                <a:ln>
                  <a:noFill/>
                </a:ln>
                <a:effectLst>
                  <a:outerShdw blurRad="50800" dist="12700" dir="2700000" algn="tl" rotWithShape="0">
                    <a:sysClr val="window" lastClr="FFFFFF">
                      <a:alpha val="40000"/>
                    </a:sysClr>
                  </a:outerShdw>
                </a:effectLst>
                <a:uLnTx/>
                <a:uFillTx/>
                <a:latin typeface="Eurostile"/>
                <a:ea typeface="+mn-ea"/>
                <a:cs typeface="+mn-cs"/>
              </a:rPr>
              <a:t>Ashley </a:t>
            </a:r>
            <a:r>
              <a:rPr kumimoji="0" lang="en-US" sz="2000" b="1" i="0" u="none" strike="noStrike" kern="1200" cap="none" spc="0" normalizeH="0" baseline="0" noProof="0" dirty="0" err="1" smtClean="0">
                <a:ln>
                  <a:noFill/>
                </a:ln>
                <a:effectLst>
                  <a:outerShdw blurRad="50800" dist="12700" dir="2700000" algn="tl" rotWithShape="0">
                    <a:sysClr val="window" lastClr="FFFFFF">
                      <a:alpha val="40000"/>
                    </a:sysClr>
                  </a:outerShdw>
                </a:effectLst>
                <a:uLnTx/>
                <a:uFillTx/>
                <a:latin typeface="Eurostile"/>
                <a:ea typeface="+mn-ea"/>
                <a:cs typeface="+mn-cs"/>
              </a:rPr>
              <a:t>Donnenfeld</a:t>
            </a:r>
            <a:endParaRPr kumimoji="0" lang="en-US" sz="2000" b="1" i="0" u="none" strike="noStrike" kern="1200" cap="none" spc="0" normalizeH="0" baseline="0" noProof="0" dirty="0" smtClean="0">
              <a:ln>
                <a:noFill/>
              </a:ln>
              <a:effectLst>
                <a:outerShdw blurRad="50800" dist="12700" dir="2700000" algn="tl" rotWithShape="0">
                  <a:sysClr val="window" lastClr="FFFFFF">
                    <a:alpha val="40000"/>
                  </a:sysClr>
                </a:outerShdw>
              </a:effectLst>
              <a:uLnTx/>
              <a:uFillTx/>
              <a:latin typeface="Eurostile"/>
              <a:ea typeface="+mn-ea"/>
              <a:cs typeface="+mn-cs"/>
            </a:endParaRPr>
          </a:p>
          <a:p>
            <a:pPr marL="0" marR="0" lvl="0" indent="0" algn="ctr" defTabSz="914400" rtl="0" eaLnBrk="1" fontAlgn="auto" latinLnBrk="0" hangingPunct="1">
              <a:lnSpc>
                <a:spcPct val="100000"/>
              </a:lnSpc>
              <a:spcBef>
                <a:spcPct val="0"/>
              </a:spcBef>
              <a:spcAft>
                <a:spcPts val="0"/>
              </a:spcAft>
              <a:buClr>
                <a:srgbClr val="32363B"/>
              </a:buClr>
              <a:buSzPct val="100000"/>
              <a:buFont typeface="Wingdings 2" pitchFamily="18" charset="2"/>
              <a:buNone/>
              <a:tabLst/>
              <a:defRPr/>
            </a:pPr>
            <a:r>
              <a:rPr lang="en-US" sz="2000" b="1" dirty="0" smtClean="0">
                <a:effectLst>
                  <a:outerShdw blurRad="50800" dist="12700" dir="2700000" algn="tl" rotWithShape="0">
                    <a:sysClr val="window" lastClr="FFFFFF">
                      <a:alpha val="40000"/>
                    </a:sysClr>
                  </a:outerShdw>
                </a:effectLst>
                <a:latin typeface="Eurostile"/>
              </a:rPr>
              <a:t>Raul Lugo</a:t>
            </a:r>
            <a:endParaRPr kumimoji="0" lang="en-US" sz="2000" b="1" i="0" u="none" strike="noStrike" kern="1200" cap="none" spc="0" normalizeH="0" baseline="0" noProof="0" dirty="0" smtClean="0">
              <a:ln>
                <a:noFill/>
              </a:ln>
              <a:effectLst>
                <a:outerShdw blurRad="50800" dist="12700" dir="2700000" algn="tl" rotWithShape="0">
                  <a:sysClr val="window" lastClr="FFFFFF">
                    <a:alpha val="40000"/>
                  </a:sysClr>
                </a:outerShdw>
              </a:effectLst>
              <a:uLnTx/>
              <a:uFillTx/>
              <a:latin typeface="Eurostile"/>
              <a:ea typeface="+mn-ea"/>
              <a:cs typeface="+mn-cs"/>
            </a:endParaRPr>
          </a:p>
          <a:p>
            <a:pPr marL="0" marR="0" lvl="0" indent="0" algn="ctr" defTabSz="914400" rtl="0" eaLnBrk="1" fontAlgn="auto" latinLnBrk="0" hangingPunct="1">
              <a:lnSpc>
                <a:spcPct val="100000"/>
              </a:lnSpc>
              <a:spcBef>
                <a:spcPct val="0"/>
              </a:spcBef>
              <a:spcAft>
                <a:spcPts val="0"/>
              </a:spcAft>
              <a:buClr>
                <a:srgbClr val="32363B"/>
              </a:buClr>
              <a:buSzPct val="100000"/>
              <a:buFont typeface="Wingdings 2" pitchFamily="18" charset="2"/>
              <a:buNone/>
              <a:tabLst/>
              <a:defRPr/>
            </a:pPr>
            <a:r>
              <a:rPr lang="en-US" sz="2000" b="1" dirty="0" err="1" smtClean="0">
                <a:effectLst>
                  <a:outerShdw blurRad="50800" dist="12700" dir="2700000" algn="tl" rotWithShape="0">
                    <a:sysClr val="window" lastClr="FFFFFF">
                      <a:alpha val="40000"/>
                    </a:sysClr>
                  </a:outerShdw>
                </a:effectLst>
                <a:latin typeface="Eurostile"/>
              </a:rPr>
              <a:t>Urayoan</a:t>
            </a:r>
            <a:r>
              <a:rPr lang="en-US" sz="2000" b="1" dirty="0" smtClean="0">
                <a:effectLst>
                  <a:outerShdw blurRad="50800" dist="12700" dir="2700000" algn="tl" rotWithShape="0">
                    <a:sysClr val="window" lastClr="FFFFFF">
                      <a:alpha val="40000"/>
                    </a:sysClr>
                  </a:outerShdw>
                </a:effectLst>
                <a:latin typeface="Eurostile"/>
              </a:rPr>
              <a:t> Martinez</a:t>
            </a:r>
            <a:endParaRPr kumimoji="0" lang="en-US" sz="2000" b="1" i="0" u="none" strike="noStrike" kern="1200" cap="none" spc="0" normalizeH="0" baseline="0" noProof="0" dirty="0">
              <a:ln>
                <a:noFill/>
              </a:ln>
              <a:effectLst>
                <a:outerShdw blurRad="50800" dist="12700" dir="2700000" algn="tl" rotWithShape="0">
                  <a:sysClr val="window" lastClr="FFFFFF">
                    <a:alpha val="40000"/>
                  </a:sysClr>
                </a:outerShdw>
              </a:effectLst>
              <a:uLnTx/>
              <a:uFillTx/>
              <a:latin typeface="Eurostile"/>
              <a:ea typeface="+mn-ea"/>
              <a:cs typeface="+mn-cs"/>
            </a:endParaRPr>
          </a:p>
        </p:txBody>
      </p:sp>
      <p:pic>
        <p:nvPicPr>
          <p:cNvPr id="11266" name="Picture 2" descr="http://www.movecampaign.com/images/logo_novartis_nj.jpg"/>
          <p:cNvPicPr>
            <a:picLocks noChangeAspect="1" noChangeArrowheads="1"/>
          </p:cNvPicPr>
          <p:nvPr/>
        </p:nvPicPr>
        <p:blipFill>
          <a:blip r:embed="rId3" cstate="print"/>
          <a:srcRect/>
          <a:stretch>
            <a:fillRect/>
          </a:stretch>
        </p:blipFill>
        <p:spPr bwMode="auto">
          <a:xfrm>
            <a:off x="5867400" y="0"/>
            <a:ext cx="3276600" cy="1295400"/>
          </a:xfrm>
          <a:prstGeom prst="rect">
            <a:avLst/>
          </a:prstGeom>
          <a:noFill/>
        </p:spPr>
      </p:pic>
      <p:pic>
        <p:nvPicPr>
          <p:cNvPr id="11268" name="Picture 4" descr="http://img11.imageshack.us/img11/9519/detailedstatemapofnewjegm6.gif"/>
          <p:cNvPicPr>
            <a:picLocks noChangeAspect="1" noChangeArrowheads="1"/>
          </p:cNvPicPr>
          <p:nvPr/>
        </p:nvPicPr>
        <p:blipFill>
          <a:blip r:embed="rId4" cstate="print"/>
          <a:srcRect/>
          <a:stretch>
            <a:fillRect/>
          </a:stretch>
        </p:blipFill>
        <p:spPr bwMode="auto">
          <a:xfrm>
            <a:off x="5867400" y="1171575"/>
            <a:ext cx="3276600" cy="5686425"/>
          </a:xfrm>
          <a:prstGeom prst="rect">
            <a:avLst/>
          </a:prstGeom>
          <a:noFill/>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MODEL</a:t>
            </a:r>
            <a:endParaRPr lang="en-US" dirty="0"/>
          </a:p>
        </p:txBody>
      </p:sp>
      <p:pic>
        <p:nvPicPr>
          <p:cNvPr id="2053" name="Picture 5"/>
          <p:cNvPicPr>
            <a:picLocks noChangeAspect="1" noChangeArrowheads="1"/>
          </p:cNvPicPr>
          <p:nvPr/>
        </p:nvPicPr>
        <p:blipFill>
          <a:blip r:embed="rId3" cstate="print"/>
          <a:srcRect/>
          <a:stretch>
            <a:fillRect/>
          </a:stretch>
        </p:blipFill>
        <p:spPr bwMode="auto">
          <a:xfrm>
            <a:off x="0" y="1752600"/>
            <a:ext cx="9144000" cy="3458143"/>
          </a:xfrm>
          <a:prstGeom prst="rect">
            <a:avLst/>
          </a:prstGeom>
          <a:solidFill>
            <a:schemeClr val="bg1"/>
          </a:solidFill>
          <a:ln w="9525">
            <a:noFill/>
            <a:miter lim="800000"/>
            <a:headEnd/>
            <a:tailEnd/>
          </a:ln>
          <a:effectLst/>
        </p:spPr>
      </p:pic>
      <p:sp>
        <p:nvSpPr>
          <p:cNvPr id="8" name="TextBox 1"/>
          <p:cNvSpPr txBox="1">
            <a:spLocks noChangeArrowheads="1"/>
          </p:cNvSpPr>
          <p:nvPr/>
        </p:nvSpPr>
        <p:spPr bwMode="auto">
          <a:xfrm>
            <a:off x="1335087" y="6474023"/>
            <a:ext cx="1331913" cy="307777"/>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b="1" dirty="0" smtClean="0">
                <a:latin typeface="Tahoma" pitchFamily="34" charset="0"/>
                <a:cs typeface="Tahoma" pitchFamily="34" charset="0"/>
              </a:rPr>
              <a:t>Model</a:t>
            </a:r>
            <a:endParaRPr lang="en-US" sz="1400" b="1" dirty="0">
              <a:latin typeface="Tahoma" pitchFamily="34" charset="0"/>
              <a:cs typeface="Tahoma" pitchFamily="34" charset="0"/>
            </a:endParaRPr>
          </a:p>
        </p:txBody>
      </p:sp>
      <p:sp>
        <p:nvSpPr>
          <p:cNvPr id="9" name="TextBox 1"/>
          <p:cNvSpPr txBox="1">
            <a:spLocks noChangeArrowheads="1"/>
          </p:cNvSpPr>
          <p:nvPr/>
        </p:nvSpPr>
        <p:spPr bwMode="auto">
          <a:xfrm>
            <a:off x="0" y="6473825"/>
            <a:ext cx="1331912"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Introduction</a:t>
            </a:r>
            <a:endParaRPr lang="en-US" sz="1400" dirty="0">
              <a:solidFill>
                <a:srgbClr val="A5A5E3"/>
              </a:solidFill>
              <a:latin typeface="Tahoma" pitchFamily="34" charset="0"/>
              <a:cs typeface="Tahoma" pitchFamily="34" charset="0"/>
            </a:endParaRPr>
          </a:p>
        </p:txBody>
      </p:sp>
      <p:sp>
        <p:nvSpPr>
          <p:cNvPr id="10" name="TextBox 1"/>
          <p:cNvSpPr txBox="1">
            <a:spLocks noChangeArrowheads="1"/>
          </p:cNvSpPr>
          <p:nvPr/>
        </p:nvSpPr>
        <p:spPr bwMode="auto">
          <a:xfrm>
            <a:off x="2667000" y="6473825"/>
            <a:ext cx="1331913"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Conclusion</a:t>
            </a:r>
            <a:endParaRPr lang="en-US" sz="1400" dirty="0">
              <a:solidFill>
                <a:srgbClr val="A5A5E3"/>
              </a:solidFill>
              <a:latin typeface="Tahoma" pitchFamily="34" charset="0"/>
              <a:cs typeface="Tahoma" pitchFamily="34"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ChangeArrowheads="1"/>
          </p:cNvSpPr>
          <p:nvPr/>
        </p:nvSpPr>
        <p:spPr bwMode="auto">
          <a:xfrm>
            <a:off x="584124" y="344269"/>
            <a:ext cx="3768660" cy="646331"/>
          </a:xfrm>
          <a:prstGeom prst="rect">
            <a:avLst/>
          </a:prstGeom>
          <a:noFill/>
          <a:ln w="9525">
            <a:noFill/>
            <a:miter lim="800000"/>
            <a:headEnd/>
            <a:tailEnd/>
          </a:ln>
        </p:spPr>
        <p:txBody>
          <a:bodyPr wrap="none">
            <a:spAutoFit/>
          </a:bodyPr>
          <a:lstStyle/>
          <a:p>
            <a:r>
              <a:rPr lang="en-US" sz="3600" dirty="0" smtClean="0">
                <a:latin typeface="+mj-lt"/>
              </a:rPr>
              <a:t>Preference weight</a:t>
            </a:r>
            <a:endParaRPr lang="en-US" sz="3600" dirty="0">
              <a:latin typeface="+mj-lt"/>
            </a:endParaRPr>
          </a:p>
        </p:txBody>
      </p:sp>
      <p:pic>
        <p:nvPicPr>
          <p:cNvPr id="3074" name="Picture 2"/>
          <p:cNvPicPr>
            <a:picLocks noChangeAspect="1" noChangeArrowheads="1"/>
          </p:cNvPicPr>
          <p:nvPr/>
        </p:nvPicPr>
        <p:blipFill>
          <a:blip r:embed="rId3" cstate="print"/>
          <a:srcRect/>
          <a:stretch>
            <a:fillRect/>
          </a:stretch>
        </p:blipFill>
        <p:spPr bwMode="auto">
          <a:xfrm>
            <a:off x="2514600" y="1312130"/>
            <a:ext cx="3924300" cy="3031270"/>
          </a:xfrm>
          <a:prstGeom prst="rect">
            <a:avLst/>
          </a:prstGeom>
          <a:solidFill>
            <a:schemeClr val="bg1"/>
          </a:solidFill>
          <a:ln w="9525">
            <a:noFill/>
            <a:miter lim="800000"/>
            <a:headEnd/>
            <a:tailEnd/>
          </a:ln>
          <a:effectLst/>
        </p:spPr>
      </p:pic>
      <p:sp>
        <p:nvSpPr>
          <p:cNvPr id="7" name="Rectangle 6"/>
          <p:cNvSpPr/>
          <p:nvPr/>
        </p:nvSpPr>
        <p:spPr>
          <a:xfrm>
            <a:off x="228600" y="4256544"/>
            <a:ext cx="8686800" cy="2677656"/>
          </a:xfrm>
          <a:prstGeom prst="rect">
            <a:avLst/>
          </a:prstGeom>
        </p:spPr>
        <p:txBody>
          <a:bodyPr wrap="square">
            <a:spAutoFit/>
          </a:bodyPr>
          <a:lstStyle/>
          <a:p>
            <a:pPr marL="282575" lvl="0" indent="-282575">
              <a:buClr>
                <a:srgbClr val="32363B"/>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With a solver table of preference weights, Ashley’s optimal location switches between Parsippany and Hoboken.  The optimal location for both switches between Jersey City and their current location on 52</a:t>
            </a:r>
            <a:r>
              <a:rPr lang="en-US" sz="2800" baseline="30000" dirty="0" smtClean="0">
                <a:effectLst>
                  <a:outerShdw blurRad="50800" dist="12700" dir="2700000" algn="tl" rotWithShape="0">
                    <a:prstClr val="white">
                      <a:alpha val="40000"/>
                    </a:prstClr>
                  </a:outerShdw>
                </a:effectLst>
                <a:latin typeface="+mj-lt"/>
              </a:rPr>
              <a:t>nd</a:t>
            </a:r>
            <a:r>
              <a:rPr lang="en-US" sz="2800" dirty="0" smtClean="0">
                <a:effectLst>
                  <a:outerShdw blurRad="50800" dist="12700" dir="2700000" algn="tl" rotWithShape="0">
                    <a:prstClr val="white">
                      <a:alpha val="40000"/>
                    </a:prstClr>
                  </a:outerShdw>
                </a:effectLst>
                <a:latin typeface="+mj-lt"/>
              </a:rPr>
              <a:t> Street.</a:t>
            </a:r>
          </a:p>
          <a:p>
            <a:pPr marL="282575" lvl="0" indent="-282575">
              <a:buClr>
                <a:srgbClr val="32363B"/>
              </a:buClr>
              <a:buSzPct val="100000"/>
              <a:buFont typeface="Wingdings 2" pitchFamily="18" charset="2"/>
              <a:buChar char=""/>
            </a:pPr>
            <a:endParaRPr lang="en-US" sz="2800" dirty="0" smtClean="0">
              <a:effectLst>
                <a:outerShdw blurRad="50800" dist="12700" dir="2700000" algn="tl" rotWithShape="0">
                  <a:prstClr val="white">
                    <a:alpha val="40000"/>
                  </a:prstClr>
                </a:outerShdw>
              </a:effectLst>
              <a:latin typeface="+mj-lt"/>
            </a:endParaRPr>
          </a:p>
        </p:txBody>
      </p:sp>
      <p:sp>
        <p:nvSpPr>
          <p:cNvPr id="12" name="TextBox 1"/>
          <p:cNvSpPr txBox="1">
            <a:spLocks noChangeArrowheads="1"/>
          </p:cNvSpPr>
          <p:nvPr/>
        </p:nvSpPr>
        <p:spPr bwMode="auto">
          <a:xfrm>
            <a:off x="1335087" y="6474023"/>
            <a:ext cx="1331913" cy="307777"/>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b="1" dirty="0" smtClean="0">
                <a:latin typeface="Tahoma" pitchFamily="34" charset="0"/>
                <a:cs typeface="Tahoma" pitchFamily="34" charset="0"/>
              </a:rPr>
              <a:t>Model</a:t>
            </a:r>
            <a:endParaRPr lang="en-US" sz="1400" b="1" dirty="0">
              <a:latin typeface="Tahoma" pitchFamily="34" charset="0"/>
              <a:cs typeface="Tahoma" pitchFamily="34" charset="0"/>
            </a:endParaRPr>
          </a:p>
        </p:txBody>
      </p:sp>
      <p:sp>
        <p:nvSpPr>
          <p:cNvPr id="13" name="TextBox 1"/>
          <p:cNvSpPr txBox="1">
            <a:spLocks noChangeArrowheads="1"/>
          </p:cNvSpPr>
          <p:nvPr/>
        </p:nvSpPr>
        <p:spPr bwMode="auto">
          <a:xfrm>
            <a:off x="0" y="6473825"/>
            <a:ext cx="1331912"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Introduction</a:t>
            </a:r>
            <a:endParaRPr lang="en-US" sz="1400" dirty="0">
              <a:solidFill>
                <a:srgbClr val="A5A5E3"/>
              </a:solidFill>
              <a:latin typeface="Tahoma" pitchFamily="34" charset="0"/>
              <a:cs typeface="Tahoma" pitchFamily="34" charset="0"/>
            </a:endParaRPr>
          </a:p>
        </p:txBody>
      </p:sp>
      <p:sp>
        <p:nvSpPr>
          <p:cNvPr id="14" name="TextBox 1"/>
          <p:cNvSpPr txBox="1">
            <a:spLocks noChangeArrowheads="1"/>
          </p:cNvSpPr>
          <p:nvPr/>
        </p:nvSpPr>
        <p:spPr bwMode="auto">
          <a:xfrm>
            <a:off x="2667000" y="6473825"/>
            <a:ext cx="1331913"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Conclusion</a:t>
            </a:r>
            <a:endParaRPr lang="en-US" sz="1400" dirty="0">
              <a:solidFill>
                <a:srgbClr val="A5A5E3"/>
              </a:solidFill>
              <a:latin typeface="Tahoma" pitchFamily="34" charset="0"/>
              <a:cs typeface="Tahoma" pitchFamily="34"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ChangeArrowheads="1"/>
          </p:cNvSpPr>
          <p:nvPr/>
        </p:nvSpPr>
        <p:spPr bwMode="auto">
          <a:xfrm>
            <a:off x="584124" y="344269"/>
            <a:ext cx="2337499" cy="646331"/>
          </a:xfrm>
          <a:prstGeom prst="rect">
            <a:avLst/>
          </a:prstGeom>
          <a:noFill/>
          <a:ln w="9525">
            <a:noFill/>
            <a:miter lim="800000"/>
            <a:headEnd/>
            <a:tailEnd/>
          </a:ln>
        </p:spPr>
        <p:txBody>
          <a:bodyPr wrap="none">
            <a:spAutoFit/>
          </a:bodyPr>
          <a:lstStyle/>
          <a:p>
            <a:r>
              <a:rPr lang="en-US" sz="3600" dirty="0" smtClean="0">
                <a:latin typeface="+mj-lt"/>
              </a:rPr>
              <a:t>Conclusion</a:t>
            </a:r>
            <a:endParaRPr lang="en-US" sz="3600" dirty="0">
              <a:latin typeface="+mj-lt"/>
            </a:endParaRPr>
          </a:p>
        </p:txBody>
      </p:sp>
      <p:sp>
        <p:nvSpPr>
          <p:cNvPr id="9" name="Rectangle 8"/>
          <p:cNvSpPr/>
          <p:nvPr/>
        </p:nvSpPr>
        <p:spPr>
          <a:xfrm>
            <a:off x="228600" y="1371600"/>
            <a:ext cx="8686800" cy="3970318"/>
          </a:xfrm>
          <a:prstGeom prst="rect">
            <a:avLst/>
          </a:prstGeom>
        </p:spPr>
        <p:txBody>
          <a:bodyPr wrap="square">
            <a:spAutoFit/>
          </a:bodyPr>
          <a:lstStyle/>
          <a:p>
            <a:pPr marL="282575" lvl="0" indent="-282575">
              <a:buClr>
                <a:srgbClr val="32363B"/>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Based on cost alone it is optimal for Ashley to move to Parsippany but it is optimal for the couple to move to Jersey City.</a:t>
            </a:r>
          </a:p>
          <a:p>
            <a:pPr marL="282575" lvl="0" indent="-282575">
              <a:buClr>
                <a:srgbClr val="32363B"/>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In keeping with Ashley’s preferences, it is optimal that she move to Hoboken, NJ.</a:t>
            </a:r>
          </a:p>
          <a:p>
            <a:pPr marL="282575" lvl="0" indent="-282575">
              <a:buClr>
                <a:srgbClr val="32363B"/>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Taking into consideration both Ashley and Chris’ preferences, it is optimal that they stay in their current apartment but travel via the Lincoln Tunnel to NJ.</a:t>
            </a:r>
          </a:p>
        </p:txBody>
      </p:sp>
      <p:grpSp>
        <p:nvGrpSpPr>
          <p:cNvPr id="10" name="Group 9"/>
          <p:cNvGrpSpPr/>
          <p:nvPr/>
        </p:nvGrpSpPr>
        <p:grpSpPr>
          <a:xfrm>
            <a:off x="76200" y="6473825"/>
            <a:ext cx="3998913" cy="307975"/>
            <a:chOff x="0" y="6473825"/>
            <a:chExt cx="3998913" cy="307975"/>
          </a:xfrm>
        </p:grpSpPr>
        <p:sp>
          <p:nvSpPr>
            <p:cNvPr id="11" name="TextBox 1"/>
            <p:cNvSpPr txBox="1">
              <a:spLocks noChangeArrowheads="1"/>
            </p:cNvSpPr>
            <p:nvPr/>
          </p:nvSpPr>
          <p:spPr bwMode="auto">
            <a:xfrm>
              <a:off x="2667000" y="6474023"/>
              <a:ext cx="1331913" cy="307777"/>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b="1" dirty="0" smtClean="0">
                  <a:latin typeface="Tahoma" pitchFamily="34" charset="0"/>
                  <a:cs typeface="Tahoma" pitchFamily="34" charset="0"/>
                </a:rPr>
                <a:t>Conclusion</a:t>
              </a:r>
              <a:endParaRPr lang="en-US" sz="1400" b="1" dirty="0">
                <a:latin typeface="Tahoma" pitchFamily="34" charset="0"/>
                <a:cs typeface="Tahoma" pitchFamily="34" charset="0"/>
              </a:endParaRPr>
            </a:p>
          </p:txBody>
        </p:sp>
        <p:sp>
          <p:nvSpPr>
            <p:cNvPr id="12" name="TextBox 1"/>
            <p:cNvSpPr txBox="1">
              <a:spLocks noChangeArrowheads="1"/>
            </p:cNvSpPr>
            <p:nvPr/>
          </p:nvSpPr>
          <p:spPr bwMode="auto">
            <a:xfrm>
              <a:off x="0" y="6473825"/>
              <a:ext cx="1331912"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Introduction</a:t>
              </a:r>
              <a:endParaRPr lang="en-US" sz="1400" dirty="0">
                <a:solidFill>
                  <a:srgbClr val="A5A5E3"/>
                </a:solidFill>
                <a:latin typeface="Tahoma" pitchFamily="34" charset="0"/>
                <a:cs typeface="Tahoma" pitchFamily="34" charset="0"/>
              </a:endParaRPr>
            </a:p>
          </p:txBody>
        </p:sp>
        <p:sp>
          <p:nvSpPr>
            <p:cNvPr id="13" name="TextBox 1"/>
            <p:cNvSpPr txBox="1">
              <a:spLocks noChangeArrowheads="1"/>
            </p:cNvSpPr>
            <p:nvPr/>
          </p:nvSpPr>
          <p:spPr bwMode="auto">
            <a:xfrm>
              <a:off x="1335087" y="6473825"/>
              <a:ext cx="1331913"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Model</a:t>
              </a:r>
              <a:endParaRPr lang="en-US" sz="1400" dirty="0">
                <a:solidFill>
                  <a:srgbClr val="A5A5E3"/>
                </a:solidFill>
                <a:latin typeface="Tahoma" pitchFamily="34" charset="0"/>
                <a:cs typeface="Tahoma" pitchFamily="34" charset="0"/>
              </a:endParaRPr>
            </a:p>
          </p:txBody>
        </p:sp>
      </p:gr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6473825"/>
            <a:ext cx="3998913" cy="307975"/>
            <a:chOff x="0" y="6473825"/>
            <a:chExt cx="3998913" cy="307975"/>
          </a:xfrm>
        </p:grpSpPr>
        <p:sp>
          <p:nvSpPr>
            <p:cNvPr id="4" name="TextBox 1"/>
            <p:cNvSpPr txBox="1">
              <a:spLocks noChangeArrowheads="1"/>
            </p:cNvSpPr>
            <p:nvPr/>
          </p:nvSpPr>
          <p:spPr bwMode="auto">
            <a:xfrm>
              <a:off x="2667000" y="6474023"/>
              <a:ext cx="1331913" cy="307777"/>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b="1" dirty="0" smtClean="0">
                  <a:latin typeface="Tahoma" pitchFamily="34" charset="0"/>
                  <a:cs typeface="Tahoma" pitchFamily="34" charset="0"/>
                </a:rPr>
                <a:t>Conclusion</a:t>
              </a:r>
              <a:endParaRPr lang="en-US" sz="1400" b="1" dirty="0">
                <a:latin typeface="Tahoma" pitchFamily="34" charset="0"/>
                <a:cs typeface="Tahoma" pitchFamily="34" charset="0"/>
              </a:endParaRPr>
            </a:p>
          </p:txBody>
        </p:sp>
        <p:sp>
          <p:nvSpPr>
            <p:cNvPr id="5" name="TextBox 1"/>
            <p:cNvSpPr txBox="1">
              <a:spLocks noChangeArrowheads="1"/>
            </p:cNvSpPr>
            <p:nvPr/>
          </p:nvSpPr>
          <p:spPr bwMode="auto">
            <a:xfrm>
              <a:off x="0" y="6473825"/>
              <a:ext cx="1331912"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Introduction</a:t>
              </a:r>
              <a:endParaRPr lang="en-US" sz="1400" dirty="0">
                <a:solidFill>
                  <a:srgbClr val="A5A5E3"/>
                </a:solidFill>
                <a:latin typeface="Tahoma" pitchFamily="34" charset="0"/>
                <a:cs typeface="Tahoma" pitchFamily="34" charset="0"/>
              </a:endParaRPr>
            </a:p>
          </p:txBody>
        </p:sp>
        <p:sp>
          <p:nvSpPr>
            <p:cNvPr id="6" name="TextBox 1"/>
            <p:cNvSpPr txBox="1">
              <a:spLocks noChangeArrowheads="1"/>
            </p:cNvSpPr>
            <p:nvPr/>
          </p:nvSpPr>
          <p:spPr bwMode="auto">
            <a:xfrm>
              <a:off x="1335087" y="6473825"/>
              <a:ext cx="1331913"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Model</a:t>
              </a:r>
              <a:endParaRPr lang="en-US" sz="1400" dirty="0">
                <a:solidFill>
                  <a:srgbClr val="A5A5E3"/>
                </a:solidFill>
                <a:latin typeface="Tahoma" pitchFamily="34" charset="0"/>
                <a:cs typeface="Tahoma" pitchFamily="34" charset="0"/>
              </a:endParaRPr>
            </a:p>
          </p:txBody>
        </p:sp>
      </p:grpSp>
      <p:pic>
        <p:nvPicPr>
          <p:cNvPr id="1028" name="Picture 4"/>
          <p:cNvPicPr>
            <a:picLocks noChangeAspect="1" noChangeArrowheads="1"/>
          </p:cNvPicPr>
          <p:nvPr/>
        </p:nvPicPr>
        <p:blipFill>
          <a:blip r:embed="rId3" cstate="print"/>
          <a:srcRect l="12500" t="37500" r="19375" b="7292"/>
          <a:stretch>
            <a:fillRect/>
          </a:stretch>
        </p:blipFill>
        <p:spPr bwMode="auto">
          <a:xfrm>
            <a:off x="457200" y="1524000"/>
            <a:ext cx="8305800" cy="4038600"/>
          </a:xfrm>
          <a:prstGeom prst="rect">
            <a:avLst/>
          </a:prstGeom>
          <a:noFill/>
          <a:ln w="9525">
            <a:noFill/>
            <a:miter lim="800000"/>
            <a:headEnd/>
            <a:tailEnd/>
          </a:ln>
        </p:spPr>
      </p:pic>
      <p:sp>
        <p:nvSpPr>
          <p:cNvPr id="12" name="Rectangle 6"/>
          <p:cNvSpPr>
            <a:spLocks noChangeArrowheads="1"/>
          </p:cNvSpPr>
          <p:nvPr/>
        </p:nvSpPr>
        <p:spPr bwMode="auto">
          <a:xfrm>
            <a:off x="584124" y="344269"/>
            <a:ext cx="2425857" cy="646331"/>
          </a:xfrm>
          <a:prstGeom prst="rect">
            <a:avLst/>
          </a:prstGeom>
          <a:noFill/>
          <a:ln w="9525">
            <a:noFill/>
            <a:miter lim="800000"/>
            <a:headEnd/>
            <a:tailEnd/>
          </a:ln>
        </p:spPr>
        <p:txBody>
          <a:bodyPr wrap="none">
            <a:spAutoFit/>
          </a:bodyPr>
          <a:lstStyle/>
          <a:p>
            <a:r>
              <a:rPr lang="en-US" sz="3600" dirty="0" smtClean="0">
                <a:latin typeface="+mj-lt"/>
              </a:rPr>
              <a:t>Final Route</a:t>
            </a:r>
            <a:endParaRPr lang="en-US" sz="3600" dirty="0">
              <a:latin typeface="+mj-lt"/>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1335087" y="6474023"/>
            <a:ext cx="1331913" cy="307777"/>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b="1" dirty="0" smtClean="0">
                <a:latin typeface="Tahoma" pitchFamily="34" charset="0"/>
                <a:cs typeface="Tahoma" pitchFamily="34" charset="0"/>
              </a:rPr>
              <a:t>Model</a:t>
            </a:r>
            <a:endParaRPr lang="en-US" sz="1400" b="1" dirty="0">
              <a:latin typeface="Tahoma" pitchFamily="34" charset="0"/>
              <a:cs typeface="Tahoma" pitchFamily="34" charset="0"/>
            </a:endParaRPr>
          </a:p>
        </p:txBody>
      </p:sp>
      <p:sp>
        <p:nvSpPr>
          <p:cNvPr id="5" name="TextBox 1"/>
          <p:cNvSpPr txBox="1">
            <a:spLocks noChangeArrowheads="1"/>
          </p:cNvSpPr>
          <p:nvPr/>
        </p:nvSpPr>
        <p:spPr bwMode="auto">
          <a:xfrm>
            <a:off x="0" y="6473825"/>
            <a:ext cx="1331912"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Introduction</a:t>
            </a:r>
            <a:endParaRPr lang="en-US" sz="1400" dirty="0">
              <a:solidFill>
                <a:srgbClr val="A5A5E3"/>
              </a:solidFill>
              <a:latin typeface="Tahoma" pitchFamily="34" charset="0"/>
              <a:cs typeface="Tahoma" pitchFamily="34" charset="0"/>
            </a:endParaRPr>
          </a:p>
        </p:txBody>
      </p:sp>
      <p:sp>
        <p:nvSpPr>
          <p:cNvPr id="6" name="TextBox 1"/>
          <p:cNvSpPr txBox="1">
            <a:spLocks noChangeArrowheads="1"/>
          </p:cNvSpPr>
          <p:nvPr/>
        </p:nvSpPr>
        <p:spPr bwMode="auto">
          <a:xfrm>
            <a:off x="2667000" y="6473825"/>
            <a:ext cx="1331913"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Conclusion</a:t>
            </a:r>
            <a:endParaRPr lang="en-US" sz="1400" dirty="0">
              <a:solidFill>
                <a:srgbClr val="A5A5E3"/>
              </a:solidFill>
              <a:latin typeface="Tahoma" pitchFamily="34" charset="0"/>
              <a:cs typeface="Tahoma" pitchFamily="34" charset="0"/>
            </a:endParaRPr>
          </a:p>
        </p:txBody>
      </p:sp>
      <p:sp>
        <p:nvSpPr>
          <p:cNvPr id="8" name="Rectangle 6"/>
          <p:cNvSpPr>
            <a:spLocks noChangeArrowheads="1"/>
          </p:cNvSpPr>
          <p:nvPr/>
        </p:nvSpPr>
        <p:spPr bwMode="auto">
          <a:xfrm>
            <a:off x="2514600" y="2819400"/>
            <a:ext cx="4114800" cy="1323439"/>
          </a:xfrm>
          <a:prstGeom prst="rect">
            <a:avLst/>
          </a:prstGeom>
          <a:noFill/>
          <a:ln w="9525">
            <a:noFill/>
            <a:miter lim="800000"/>
            <a:headEnd/>
            <a:tailEnd/>
          </a:ln>
          <a:effectLst>
            <a:reflection blurRad="6350" stA="52000" endA="300" endPos="35000" dir="5400000" sy="-100000" algn="bl" rotWithShape="0"/>
          </a:effectLst>
        </p:spPr>
        <p:txBody>
          <a:bodyPr wrap="square">
            <a:spAutoFit/>
          </a:bodyPr>
          <a:lstStyle/>
          <a:p>
            <a:pPr algn="ctr"/>
            <a:r>
              <a:rPr lang="en-US" sz="8000" dirty="0" smtClean="0">
                <a:effectLst>
                  <a:outerShdw blurRad="38100" dist="38100" dir="2700000" algn="tl">
                    <a:srgbClr val="000000">
                      <a:alpha val="43137"/>
                    </a:srgbClr>
                  </a:outerShdw>
                </a:effectLst>
                <a:latin typeface="+mj-lt"/>
              </a:rPr>
              <a:t>Q &amp; A</a:t>
            </a:r>
            <a:endParaRPr lang="en-US" sz="8000" dirty="0">
              <a:effectLst>
                <a:outerShdw blurRad="38100" dist="38100" dir="2700000" algn="tl">
                  <a:srgbClr val="000000">
                    <a:alpha val="43137"/>
                  </a:srgbClr>
                </a:outerShdw>
              </a:effectLst>
              <a:latin typeface="+mj-lt"/>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76200" y="6473825"/>
            <a:ext cx="1331913" cy="307777"/>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b="1" dirty="0" smtClean="0">
                <a:latin typeface="Tahoma" pitchFamily="34" charset="0"/>
                <a:cs typeface="Tahoma" pitchFamily="34" charset="0"/>
              </a:rPr>
              <a:t>Introduction</a:t>
            </a:r>
            <a:endParaRPr lang="en-US" sz="1400" b="1" dirty="0">
              <a:latin typeface="Tahoma" pitchFamily="34" charset="0"/>
              <a:cs typeface="Tahoma" pitchFamily="34" charset="0"/>
            </a:endParaRPr>
          </a:p>
        </p:txBody>
      </p:sp>
      <p:sp>
        <p:nvSpPr>
          <p:cNvPr id="5" name="TextBox 1"/>
          <p:cNvSpPr txBox="1">
            <a:spLocks noChangeArrowheads="1"/>
          </p:cNvSpPr>
          <p:nvPr/>
        </p:nvSpPr>
        <p:spPr bwMode="auto">
          <a:xfrm>
            <a:off x="1411288" y="6473825"/>
            <a:ext cx="1331912"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Model</a:t>
            </a:r>
            <a:endParaRPr lang="en-US" sz="1400" dirty="0">
              <a:solidFill>
                <a:srgbClr val="A5A5E3"/>
              </a:solidFill>
              <a:latin typeface="Tahoma" pitchFamily="34" charset="0"/>
              <a:cs typeface="Tahoma" pitchFamily="34" charset="0"/>
            </a:endParaRPr>
          </a:p>
        </p:txBody>
      </p:sp>
      <p:sp>
        <p:nvSpPr>
          <p:cNvPr id="6" name="TextBox 1"/>
          <p:cNvSpPr txBox="1">
            <a:spLocks noChangeArrowheads="1"/>
          </p:cNvSpPr>
          <p:nvPr/>
        </p:nvSpPr>
        <p:spPr bwMode="auto">
          <a:xfrm>
            <a:off x="2743200" y="6473825"/>
            <a:ext cx="1331913"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Conclusion</a:t>
            </a:r>
            <a:endParaRPr lang="en-US" sz="1400" dirty="0">
              <a:solidFill>
                <a:srgbClr val="A5A5E3"/>
              </a:solidFill>
              <a:latin typeface="Tahoma" pitchFamily="34" charset="0"/>
              <a:cs typeface="Tahoma" pitchFamily="34" charset="0"/>
            </a:endParaRPr>
          </a:p>
        </p:txBody>
      </p:sp>
      <p:sp>
        <p:nvSpPr>
          <p:cNvPr id="7" name="Rectangle 5"/>
          <p:cNvSpPr>
            <a:spLocks noChangeArrowheads="1"/>
          </p:cNvSpPr>
          <p:nvPr/>
        </p:nvSpPr>
        <p:spPr bwMode="auto">
          <a:xfrm>
            <a:off x="533400" y="914400"/>
            <a:ext cx="4114800" cy="4493538"/>
          </a:xfrm>
          <a:prstGeom prst="rect">
            <a:avLst/>
          </a:prstGeom>
          <a:noFill/>
          <a:ln w="9525">
            <a:noFill/>
            <a:miter lim="800000"/>
            <a:headEnd/>
            <a:tailEnd/>
          </a:ln>
        </p:spPr>
        <p:txBody>
          <a:bodyPr wrap="square">
            <a:spAutoFit/>
          </a:bodyPr>
          <a:lstStyle/>
          <a:p>
            <a:endParaRPr lang="en-US" dirty="0">
              <a:solidFill>
                <a:srgbClr val="26167F"/>
              </a:solidFill>
            </a:endParaRPr>
          </a:p>
          <a:p>
            <a:r>
              <a:rPr lang="en-US" sz="2800" dirty="0" smtClean="0">
                <a:latin typeface="+mj-lt"/>
              </a:rPr>
              <a:t>Introduction </a:t>
            </a:r>
            <a:endParaRPr lang="en-US" sz="2400" dirty="0" smtClean="0">
              <a:latin typeface="+mj-lt"/>
            </a:endParaRPr>
          </a:p>
          <a:p>
            <a:pPr>
              <a:buFontTx/>
              <a:buChar char="-"/>
            </a:pPr>
            <a:r>
              <a:rPr lang="en-US" sz="2400" dirty="0" smtClean="0">
                <a:latin typeface="+mj-lt"/>
              </a:rPr>
              <a:t> Problem Definition</a:t>
            </a:r>
          </a:p>
          <a:p>
            <a:pPr>
              <a:buFontTx/>
              <a:buChar char="-"/>
            </a:pPr>
            <a:r>
              <a:rPr lang="en-US" sz="2400" dirty="0" smtClean="0">
                <a:latin typeface="+mj-lt"/>
              </a:rPr>
              <a:t> Project Overview</a:t>
            </a:r>
          </a:p>
          <a:p>
            <a:pPr>
              <a:buFontTx/>
              <a:buChar char="-"/>
            </a:pPr>
            <a:r>
              <a:rPr lang="en-US" sz="2400" dirty="0" smtClean="0">
                <a:latin typeface="+mj-lt"/>
              </a:rPr>
              <a:t> Formulation</a:t>
            </a:r>
          </a:p>
          <a:p>
            <a:endParaRPr lang="en-US" sz="800" dirty="0" smtClean="0">
              <a:latin typeface="+mj-lt"/>
            </a:endParaRPr>
          </a:p>
          <a:p>
            <a:r>
              <a:rPr lang="en-US" sz="2800" dirty="0" smtClean="0">
                <a:latin typeface="+mj-lt"/>
              </a:rPr>
              <a:t>Model</a:t>
            </a:r>
            <a:endParaRPr lang="en-US" sz="2800" dirty="0">
              <a:latin typeface="+mj-lt"/>
            </a:endParaRPr>
          </a:p>
          <a:p>
            <a:pPr>
              <a:buFontTx/>
              <a:buChar char="-"/>
            </a:pPr>
            <a:r>
              <a:rPr lang="en-US" sz="2400" dirty="0" smtClean="0">
                <a:latin typeface="+mj-lt"/>
              </a:rPr>
              <a:t> Model Overview</a:t>
            </a:r>
          </a:p>
          <a:p>
            <a:pPr>
              <a:buFontTx/>
              <a:buChar char="-"/>
            </a:pPr>
            <a:r>
              <a:rPr lang="en-US" sz="2400" dirty="0" smtClean="0">
                <a:latin typeface="+mj-lt"/>
              </a:rPr>
              <a:t> Permutations of Model</a:t>
            </a:r>
          </a:p>
          <a:p>
            <a:endParaRPr lang="en-US" sz="800" dirty="0" smtClean="0">
              <a:latin typeface="+mj-lt"/>
            </a:endParaRPr>
          </a:p>
          <a:p>
            <a:r>
              <a:rPr lang="en-US" sz="2800" dirty="0" smtClean="0">
                <a:latin typeface="+mj-lt"/>
              </a:rPr>
              <a:t>The Conclusion</a:t>
            </a:r>
          </a:p>
          <a:p>
            <a:pPr>
              <a:buFontTx/>
              <a:buChar char="-"/>
            </a:pPr>
            <a:r>
              <a:rPr lang="en-US" sz="2400" dirty="0" smtClean="0">
                <a:latin typeface="+mj-lt"/>
              </a:rPr>
              <a:t> The Commute</a:t>
            </a:r>
            <a:endParaRPr lang="en-US" sz="2400" dirty="0">
              <a:latin typeface="+mj-lt"/>
            </a:endParaRPr>
          </a:p>
          <a:p>
            <a:pPr>
              <a:buFontTx/>
              <a:buChar char="-"/>
            </a:pPr>
            <a:r>
              <a:rPr lang="en-US" sz="2400" dirty="0" smtClean="0">
                <a:latin typeface="+mj-lt"/>
              </a:rPr>
              <a:t> Q&amp;A</a:t>
            </a:r>
            <a:endParaRPr lang="en-US" sz="2400" dirty="0">
              <a:latin typeface="+mj-lt"/>
            </a:endParaRPr>
          </a:p>
        </p:txBody>
      </p:sp>
      <p:sp>
        <p:nvSpPr>
          <p:cNvPr id="8" name="Rectangle 6"/>
          <p:cNvSpPr>
            <a:spLocks noChangeArrowheads="1"/>
          </p:cNvSpPr>
          <p:nvPr/>
        </p:nvSpPr>
        <p:spPr bwMode="auto">
          <a:xfrm>
            <a:off x="584124" y="344269"/>
            <a:ext cx="1701876" cy="646331"/>
          </a:xfrm>
          <a:prstGeom prst="rect">
            <a:avLst/>
          </a:prstGeom>
          <a:noFill/>
          <a:ln w="9525">
            <a:noFill/>
            <a:miter lim="800000"/>
            <a:headEnd/>
            <a:tailEnd/>
          </a:ln>
        </p:spPr>
        <p:txBody>
          <a:bodyPr wrap="none">
            <a:spAutoFit/>
          </a:bodyPr>
          <a:lstStyle/>
          <a:p>
            <a:r>
              <a:rPr lang="en-US" sz="3600" dirty="0" smtClean="0">
                <a:latin typeface="+mj-lt"/>
              </a:rPr>
              <a:t>Agenda</a:t>
            </a:r>
            <a:endParaRPr lang="en-US" sz="3600" dirty="0">
              <a:latin typeface="+mj-lt"/>
            </a:endParaRPr>
          </a:p>
        </p:txBody>
      </p:sp>
      <p:pic>
        <p:nvPicPr>
          <p:cNvPr id="8196" name="Picture 4" descr="http://t3.gstatic.com/images?q=tbn:fRCrbtB-aqptqM:http://www.venividivun.com/wp-content/uploads/2009/09/New-York-NY-Islanders-vs-New-Jersey-NJ-Devils.jpg">
            <a:hlinkClick r:id="rId3"/>
          </p:cNvPr>
          <p:cNvPicPr>
            <a:picLocks noChangeAspect="1" noChangeArrowheads="1"/>
          </p:cNvPicPr>
          <p:nvPr/>
        </p:nvPicPr>
        <p:blipFill>
          <a:blip r:embed="rId4" cstate="print"/>
          <a:srcRect/>
          <a:stretch>
            <a:fillRect/>
          </a:stretch>
        </p:blipFill>
        <p:spPr bwMode="auto">
          <a:xfrm>
            <a:off x="4267200" y="3810000"/>
            <a:ext cx="2099806" cy="1152525"/>
          </a:xfrm>
          <a:prstGeom prst="rect">
            <a:avLst/>
          </a:prstGeom>
          <a:noFill/>
        </p:spPr>
      </p:pic>
      <p:pic>
        <p:nvPicPr>
          <p:cNvPr id="8198" name="Picture 6" descr="http://t0.gstatic.com/images?q=tbn:xkHw7B9DF9g_NM:http://www.venividivun.com/wp-content/uploads/2009/10/New-Jersey-Nets-vs-New-York-Knicks1.jpg">
            <a:hlinkClick r:id="rId5"/>
          </p:cNvPr>
          <p:cNvPicPr>
            <a:picLocks noChangeAspect="1" noChangeArrowheads="1"/>
          </p:cNvPicPr>
          <p:nvPr/>
        </p:nvPicPr>
        <p:blipFill>
          <a:blip r:embed="rId6" cstate="print"/>
          <a:srcRect/>
          <a:stretch>
            <a:fillRect/>
          </a:stretch>
        </p:blipFill>
        <p:spPr bwMode="auto">
          <a:xfrm>
            <a:off x="6705600" y="4267200"/>
            <a:ext cx="2057400" cy="2057402"/>
          </a:xfrm>
          <a:prstGeom prst="rect">
            <a:avLst/>
          </a:prstGeom>
          <a:noFill/>
        </p:spPr>
      </p:pic>
      <p:pic>
        <p:nvPicPr>
          <p:cNvPr id="8200" name="Picture 8" descr="http://t0.gstatic.com/images?q=tbn:yR84yvGhzU7MOM:http://www.atr.org/userfiles/image/corzinepaterson.JPG">
            <a:hlinkClick r:id="rId7"/>
          </p:cNvPr>
          <p:cNvPicPr>
            <a:picLocks noChangeAspect="1" noChangeArrowheads="1"/>
          </p:cNvPicPr>
          <p:nvPr/>
        </p:nvPicPr>
        <p:blipFill>
          <a:blip r:embed="rId8" cstate="print"/>
          <a:srcRect/>
          <a:stretch>
            <a:fillRect/>
          </a:stretch>
        </p:blipFill>
        <p:spPr bwMode="auto">
          <a:xfrm>
            <a:off x="6858000" y="1905000"/>
            <a:ext cx="1881481" cy="1219200"/>
          </a:xfrm>
          <a:prstGeom prst="rect">
            <a:avLst/>
          </a:prstGeom>
          <a:noFill/>
        </p:spPr>
      </p:pic>
      <p:pic>
        <p:nvPicPr>
          <p:cNvPr id="8202" name="Picture 10" descr="http://t1.gstatic.com/images?q=tbn:Ysh5FUUgdecqGM:http://4.bp.blogspot.com/_SvsaNpaytxU/SoRvNUzEktI/AAAAAAAAGxE/OgkTLaTMJ4c/s400/I%2Blove%2Bny.jpg">
            <a:hlinkClick r:id="rId9"/>
          </p:cNvPr>
          <p:cNvPicPr>
            <a:picLocks noChangeAspect="1" noChangeArrowheads="1"/>
          </p:cNvPicPr>
          <p:nvPr/>
        </p:nvPicPr>
        <p:blipFill>
          <a:blip r:embed="rId10" cstate="print"/>
          <a:srcRect/>
          <a:stretch>
            <a:fillRect/>
          </a:stretch>
        </p:blipFill>
        <p:spPr bwMode="auto">
          <a:xfrm>
            <a:off x="4648200" y="1371600"/>
            <a:ext cx="1752600" cy="1796054"/>
          </a:xfrm>
          <a:prstGeom prst="rect">
            <a:avLst/>
          </a:prstGeom>
          <a:noFill/>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76200" y="6473825"/>
            <a:ext cx="1331913" cy="307777"/>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b="1" dirty="0" smtClean="0">
                <a:latin typeface="Tahoma" pitchFamily="34" charset="0"/>
                <a:cs typeface="Tahoma" pitchFamily="34" charset="0"/>
              </a:rPr>
              <a:t>Introduction</a:t>
            </a:r>
            <a:endParaRPr lang="en-US" sz="1400" b="1" dirty="0">
              <a:latin typeface="Tahoma" pitchFamily="34" charset="0"/>
              <a:cs typeface="Tahoma" pitchFamily="34" charset="0"/>
            </a:endParaRPr>
          </a:p>
        </p:txBody>
      </p:sp>
      <p:sp>
        <p:nvSpPr>
          <p:cNvPr id="5" name="TextBox 1"/>
          <p:cNvSpPr txBox="1">
            <a:spLocks noChangeArrowheads="1"/>
          </p:cNvSpPr>
          <p:nvPr/>
        </p:nvSpPr>
        <p:spPr bwMode="auto">
          <a:xfrm>
            <a:off x="1411288" y="6473825"/>
            <a:ext cx="1331912"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Model</a:t>
            </a:r>
            <a:endParaRPr lang="en-US" sz="1400" dirty="0">
              <a:solidFill>
                <a:srgbClr val="A5A5E3"/>
              </a:solidFill>
              <a:latin typeface="Tahoma" pitchFamily="34" charset="0"/>
              <a:cs typeface="Tahoma" pitchFamily="34" charset="0"/>
            </a:endParaRPr>
          </a:p>
        </p:txBody>
      </p:sp>
      <p:sp>
        <p:nvSpPr>
          <p:cNvPr id="6" name="TextBox 1"/>
          <p:cNvSpPr txBox="1">
            <a:spLocks noChangeArrowheads="1"/>
          </p:cNvSpPr>
          <p:nvPr/>
        </p:nvSpPr>
        <p:spPr bwMode="auto">
          <a:xfrm>
            <a:off x="2743200" y="6473825"/>
            <a:ext cx="1331913"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Conclusion</a:t>
            </a:r>
            <a:endParaRPr lang="en-US" sz="1400" dirty="0">
              <a:solidFill>
                <a:srgbClr val="A5A5E3"/>
              </a:solidFill>
              <a:latin typeface="Tahoma" pitchFamily="34" charset="0"/>
              <a:cs typeface="Tahoma" pitchFamily="34" charset="0"/>
            </a:endParaRPr>
          </a:p>
        </p:txBody>
      </p:sp>
      <p:sp>
        <p:nvSpPr>
          <p:cNvPr id="10" name="Rectangle 6"/>
          <p:cNvSpPr>
            <a:spLocks noChangeArrowheads="1"/>
          </p:cNvSpPr>
          <p:nvPr/>
        </p:nvSpPr>
        <p:spPr bwMode="auto">
          <a:xfrm>
            <a:off x="228600" y="1295400"/>
            <a:ext cx="8686800" cy="4893647"/>
          </a:xfrm>
          <a:prstGeom prst="rect">
            <a:avLst/>
          </a:prstGeom>
          <a:noFill/>
          <a:ln w="9525">
            <a:noFill/>
            <a:miter lim="800000"/>
            <a:headEnd/>
            <a:tailEnd/>
          </a:ln>
        </p:spPr>
        <p:txBody>
          <a:bodyPr>
            <a:spAutoFit/>
          </a:bodyPr>
          <a:lstStyle/>
          <a:p>
            <a:r>
              <a:rPr lang="en-US" sz="2400" dirty="0" smtClean="0">
                <a:latin typeface="+mj-lt"/>
              </a:rPr>
              <a:t>Ashley spent the summer working at Novartis Consumer Health in brand management.  She had a great experience and accepted a full-time offer.  </a:t>
            </a:r>
          </a:p>
          <a:p>
            <a:endParaRPr lang="en-US" sz="1200" dirty="0" smtClean="0">
              <a:latin typeface="+mj-lt"/>
            </a:endParaRPr>
          </a:p>
          <a:p>
            <a:r>
              <a:rPr lang="en-US" sz="2400" dirty="0" smtClean="0">
                <a:latin typeface="+mj-lt"/>
              </a:rPr>
              <a:t>Ashley currently lives in an apartment with her fiancé at 52</a:t>
            </a:r>
            <a:r>
              <a:rPr lang="en-US" sz="2400" baseline="30000" dirty="0" smtClean="0">
                <a:latin typeface="+mj-lt"/>
              </a:rPr>
              <a:t>nd</a:t>
            </a:r>
            <a:r>
              <a:rPr lang="en-US" sz="2400" dirty="0" smtClean="0">
                <a:latin typeface="+mj-lt"/>
              </a:rPr>
              <a:t> &amp; 1</a:t>
            </a:r>
            <a:r>
              <a:rPr lang="en-US" sz="2400" baseline="30000" dirty="0" smtClean="0">
                <a:latin typeface="+mj-lt"/>
              </a:rPr>
              <a:t>st</a:t>
            </a:r>
            <a:r>
              <a:rPr lang="en-US" sz="2400" dirty="0" smtClean="0">
                <a:latin typeface="+mj-lt"/>
              </a:rPr>
              <a:t> in NYC.  </a:t>
            </a:r>
            <a:r>
              <a:rPr lang="en-US" sz="2400" dirty="0" smtClean="0">
                <a:solidFill>
                  <a:prstClr val="black"/>
                </a:solidFill>
                <a:latin typeface="Franklin Gothic Medium"/>
              </a:rPr>
              <a:t>Her fiancé, Chris, works nearby at 48</a:t>
            </a:r>
            <a:r>
              <a:rPr lang="en-US" sz="2400" baseline="30000" dirty="0" smtClean="0">
                <a:solidFill>
                  <a:prstClr val="black"/>
                </a:solidFill>
                <a:latin typeface="Franklin Gothic Medium"/>
              </a:rPr>
              <a:t>th</a:t>
            </a:r>
            <a:r>
              <a:rPr lang="en-US" sz="2400" dirty="0" smtClean="0">
                <a:solidFill>
                  <a:prstClr val="black"/>
                </a:solidFill>
                <a:latin typeface="Franklin Gothic Medium"/>
              </a:rPr>
              <a:t> St. &amp; 3</a:t>
            </a:r>
            <a:r>
              <a:rPr lang="en-US" sz="2400" baseline="30000" dirty="0" smtClean="0">
                <a:solidFill>
                  <a:prstClr val="black"/>
                </a:solidFill>
                <a:latin typeface="Franklin Gothic Medium"/>
              </a:rPr>
              <a:t>rd</a:t>
            </a:r>
            <a:r>
              <a:rPr lang="en-US" sz="2400" dirty="0" smtClean="0">
                <a:solidFill>
                  <a:prstClr val="black"/>
                </a:solidFill>
                <a:latin typeface="Franklin Gothic Medium"/>
              </a:rPr>
              <a:t>. </a:t>
            </a:r>
            <a:r>
              <a:rPr lang="en-US" sz="2400" dirty="0" smtClean="0">
                <a:latin typeface="+mj-lt"/>
              </a:rPr>
              <a:t>Novartis, however, is located all the way in Parsippany, New Jersey.  Since there are no public transportation possibilities to Parsippany, Ashley must drive.  </a:t>
            </a:r>
          </a:p>
          <a:p>
            <a:endParaRPr lang="en-US" sz="1200" dirty="0" smtClean="0">
              <a:latin typeface="+mj-lt"/>
            </a:endParaRPr>
          </a:p>
          <a:p>
            <a:r>
              <a:rPr lang="en-US" sz="2400" dirty="0" smtClean="0">
                <a:latin typeface="+mj-lt"/>
              </a:rPr>
              <a:t>Ashley and Chris must decide where they want to live next year.  They have different opinions about each aspect of the decision, but Ashley wants to know can they both be happier moving to a location that would be a closer commute for her?</a:t>
            </a:r>
            <a:endParaRPr lang="en-US" sz="2400" dirty="0">
              <a:latin typeface="+mj-lt"/>
            </a:endParaRPr>
          </a:p>
        </p:txBody>
      </p:sp>
      <p:sp>
        <p:nvSpPr>
          <p:cNvPr id="11" name="Rectangle 6"/>
          <p:cNvSpPr>
            <a:spLocks noChangeArrowheads="1"/>
          </p:cNvSpPr>
          <p:nvPr/>
        </p:nvSpPr>
        <p:spPr bwMode="auto">
          <a:xfrm>
            <a:off x="584124" y="344269"/>
            <a:ext cx="3893438" cy="646331"/>
          </a:xfrm>
          <a:prstGeom prst="rect">
            <a:avLst/>
          </a:prstGeom>
          <a:noFill/>
          <a:ln w="9525">
            <a:noFill/>
            <a:miter lim="800000"/>
            <a:headEnd/>
            <a:tailEnd/>
          </a:ln>
        </p:spPr>
        <p:txBody>
          <a:bodyPr wrap="none">
            <a:spAutoFit/>
          </a:bodyPr>
          <a:lstStyle/>
          <a:p>
            <a:r>
              <a:rPr lang="en-US" sz="3600" dirty="0" smtClean="0">
                <a:latin typeface="+mj-lt"/>
              </a:rPr>
              <a:t>Problem Definition</a:t>
            </a:r>
            <a:endParaRPr lang="en-US" sz="3600" dirty="0">
              <a:latin typeface="+mj-lt"/>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Where should ashley live?</a:t>
            </a:r>
            <a:endParaRPr lang="en-US" dirty="0"/>
          </a:p>
        </p:txBody>
      </p:sp>
      <p:pic>
        <p:nvPicPr>
          <p:cNvPr id="4" name="Picture 2" descr="http://photos-snc1.fbcdn.net/v684/16/81/502422/n502422_31965719_9572.jpg">
            <a:hlinkClick r:id="rId3"/>
          </p:cNvPr>
          <p:cNvPicPr>
            <a:picLocks noChangeAspect="1" noChangeArrowheads="1"/>
          </p:cNvPicPr>
          <p:nvPr/>
        </p:nvPicPr>
        <p:blipFill>
          <a:blip r:embed="rId4" cstate="print"/>
          <a:srcRect l="12500" t="5588" b="32948"/>
          <a:stretch>
            <a:fillRect/>
          </a:stretch>
        </p:blipFill>
        <p:spPr bwMode="auto">
          <a:xfrm>
            <a:off x="3886200" y="5424714"/>
            <a:ext cx="1295400" cy="1357086"/>
          </a:xfrm>
          <a:prstGeom prst="rect">
            <a:avLst/>
          </a:prstGeom>
          <a:noFill/>
        </p:spPr>
      </p:pic>
      <p:sp>
        <p:nvSpPr>
          <p:cNvPr id="5" name="Cloud Callout 4"/>
          <p:cNvSpPr/>
          <p:nvPr/>
        </p:nvSpPr>
        <p:spPr>
          <a:xfrm rot="3565055">
            <a:off x="5967806" y="4086298"/>
            <a:ext cx="2514600" cy="2971800"/>
          </a:xfrm>
          <a:prstGeom prst="cloudCallout">
            <a:avLst>
              <a:gd name="adj1" fmla="val -21918"/>
              <a:gd name="adj2" fmla="val 647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10" descr="http://www.autoenginelube.com/images/525_1973winnebago1.jpg"/>
          <p:cNvPicPr>
            <a:picLocks noChangeAspect="1" noChangeArrowheads="1"/>
          </p:cNvPicPr>
          <p:nvPr/>
        </p:nvPicPr>
        <p:blipFill>
          <a:blip r:embed="rId5" cstate="print"/>
          <a:srcRect/>
          <a:stretch>
            <a:fillRect/>
          </a:stretch>
        </p:blipFill>
        <p:spPr bwMode="auto">
          <a:xfrm>
            <a:off x="6255328" y="5141106"/>
            <a:ext cx="2050472" cy="1031094"/>
          </a:xfrm>
          <a:prstGeom prst="rect">
            <a:avLst/>
          </a:prstGeom>
          <a:noFill/>
        </p:spPr>
      </p:pic>
      <p:sp>
        <p:nvSpPr>
          <p:cNvPr id="8" name="Cloud Callout 7"/>
          <p:cNvSpPr/>
          <p:nvPr/>
        </p:nvSpPr>
        <p:spPr>
          <a:xfrm rot="16391763">
            <a:off x="677387" y="4033912"/>
            <a:ext cx="2514600" cy="2971800"/>
          </a:xfrm>
          <a:prstGeom prst="cloudCallout">
            <a:avLst>
              <a:gd name="adj1" fmla="val -21918"/>
              <a:gd name="adj2" fmla="val 647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http://www.houseboating.org/images/photo-gallery/lake-don-pedro-houseboat.jpg"/>
          <p:cNvPicPr>
            <a:picLocks noChangeAspect="1" noChangeArrowheads="1"/>
          </p:cNvPicPr>
          <p:nvPr/>
        </p:nvPicPr>
        <p:blipFill>
          <a:blip r:embed="rId6" cstate="print"/>
          <a:srcRect t="4299" b="9729"/>
          <a:stretch>
            <a:fillRect/>
          </a:stretch>
        </p:blipFill>
        <p:spPr bwMode="auto">
          <a:xfrm>
            <a:off x="990600" y="4876800"/>
            <a:ext cx="1752600" cy="1348154"/>
          </a:xfrm>
          <a:prstGeom prst="rect">
            <a:avLst/>
          </a:prstGeom>
          <a:noFill/>
        </p:spPr>
      </p:pic>
      <p:sp>
        <p:nvSpPr>
          <p:cNvPr id="10" name="Cloud Callout 9"/>
          <p:cNvSpPr/>
          <p:nvPr/>
        </p:nvSpPr>
        <p:spPr>
          <a:xfrm rot="18473307">
            <a:off x="306525" y="1333301"/>
            <a:ext cx="2514600" cy="2971800"/>
          </a:xfrm>
          <a:prstGeom prst="cloudCallout">
            <a:avLst>
              <a:gd name="adj1" fmla="val -20584"/>
              <a:gd name="adj2" fmla="val 1127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loud Callout 10"/>
          <p:cNvSpPr/>
          <p:nvPr/>
        </p:nvSpPr>
        <p:spPr>
          <a:xfrm rot="20635895">
            <a:off x="3257755" y="1356751"/>
            <a:ext cx="2514600" cy="2971800"/>
          </a:xfrm>
          <a:prstGeom prst="cloudCallout">
            <a:avLst>
              <a:gd name="adj1" fmla="val -25832"/>
              <a:gd name="adj2" fmla="val 79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loud Callout 11"/>
          <p:cNvSpPr/>
          <p:nvPr/>
        </p:nvSpPr>
        <p:spPr>
          <a:xfrm rot="439065">
            <a:off x="6198821" y="1138643"/>
            <a:ext cx="2514600" cy="2971800"/>
          </a:xfrm>
          <a:prstGeom prst="cloudCallout">
            <a:avLst>
              <a:gd name="adj1" fmla="val -73410"/>
              <a:gd name="adj2" fmla="val 1004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4" descr="http://www.lessardgroup.com/GetImage.aspx?photoid=331"/>
          <p:cNvPicPr>
            <a:picLocks noChangeAspect="1" noChangeArrowheads="1"/>
          </p:cNvPicPr>
          <p:nvPr/>
        </p:nvPicPr>
        <p:blipFill>
          <a:blip r:embed="rId7" cstate="print"/>
          <a:srcRect/>
          <a:stretch>
            <a:fillRect/>
          </a:stretch>
        </p:blipFill>
        <p:spPr bwMode="auto">
          <a:xfrm>
            <a:off x="820270" y="1905000"/>
            <a:ext cx="1313330" cy="1717432"/>
          </a:xfrm>
          <a:prstGeom prst="rect">
            <a:avLst/>
          </a:prstGeom>
          <a:noFill/>
        </p:spPr>
      </p:pic>
      <p:pic>
        <p:nvPicPr>
          <p:cNvPr id="14" name="Picture 14" descr="http://www.ljcs.net/Front%20view%20of%20house%202.jpg"/>
          <p:cNvPicPr>
            <a:picLocks noChangeAspect="1" noChangeArrowheads="1"/>
          </p:cNvPicPr>
          <p:nvPr/>
        </p:nvPicPr>
        <p:blipFill>
          <a:blip r:embed="rId8" cstate="print"/>
          <a:srcRect/>
          <a:stretch>
            <a:fillRect/>
          </a:stretch>
        </p:blipFill>
        <p:spPr bwMode="auto">
          <a:xfrm>
            <a:off x="3603402" y="2204395"/>
            <a:ext cx="1578198" cy="1224605"/>
          </a:xfrm>
          <a:prstGeom prst="rect">
            <a:avLst/>
          </a:prstGeom>
          <a:noFill/>
        </p:spPr>
      </p:pic>
      <p:pic>
        <p:nvPicPr>
          <p:cNvPr id="15" name="Picture 12" descr="http://www.apartmenttherapy.com/uimages/ny/11-10-mod-brownstone-7.jpg"/>
          <p:cNvPicPr>
            <a:picLocks noChangeAspect="1" noChangeArrowheads="1"/>
          </p:cNvPicPr>
          <p:nvPr/>
        </p:nvPicPr>
        <p:blipFill>
          <a:blip r:embed="rId9" cstate="print"/>
          <a:srcRect/>
          <a:stretch>
            <a:fillRect/>
          </a:stretch>
        </p:blipFill>
        <p:spPr bwMode="auto">
          <a:xfrm>
            <a:off x="6781800" y="1600200"/>
            <a:ext cx="1243937" cy="19050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par>
                                <p:cTn id="22" presetID="53" presetClass="entr" presetSubtype="0"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0"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53" presetClass="entr" presetSubtype="0" fill="hold"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0" fill="hold" grpId="0"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p:cTn id="55" dur="500" fill="hold"/>
                                        <p:tgtEl>
                                          <p:spTgt spid="5"/>
                                        </p:tgtEl>
                                        <p:attrNameLst>
                                          <p:attrName>ppt_w</p:attrName>
                                        </p:attrNameLst>
                                      </p:cBhvr>
                                      <p:tavLst>
                                        <p:tav tm="0">
                                          <p:val>
                                            <p:fltVal val="0"/>
                                          </p:val>
                                        </p:tav>
                                        <p:tav tm="100000">
                                          <p:val>
                                            <p:strVal val="#ppt_w"/>
                                          </p:val>
                                        </p:tav>
                                      </p:tavLst>
                                    </p:anim>
                                    <p:anim calcmode="lin" valueType="num">
                                      <p:cBhvr>
                                        <p:cTn id="56" dur="500" fill="hold"/>
                                        <p:tgtEl>
                                          <p:spTgt spid="5"/>
                                        </p:tgtEl>
                                        <p:attrNameLst>
                                          <p:attrName>ppt_h</p:attrName>
                                        </p:attrNameLst>
                                      </p:cBhvr>
                                      <p:tavLst>
                                        <p:tav tm="0">
                                          <p:val>
                                            <p:fltVal val="0"/>
                                          </p:val>
                                        </p:tav>
                                        <p:tav tm="100000">
                                          <p:val>
                                            <p:strVal val="#ppt_h"/>
                                          </p:val>
                                        </p:tav>
                                      </p:tavLst>
                                    </p:anim>
                                    <p:animEffect transition="in" filter="fade">
                                      <p:cBhvr>
                                        <p:cTn id="57" dur="500"/>
                                        <p:tgtEl>
                                          <p:spTgt spid="5"/>
                                        </p:tgtEl>
                                      </p:cBhvr>
                                    </p:animEffect>
                                  </p:childTnLst>
                                </p:cTn>
                              </p:par>
                              <p:par>
                                <p:cTn id="58" presetID="53" presetClass="entr" presetSubtype="0" fill="hold" nodeType="withEffect">
                                  <p:stCondLst>
                                    <p:cond delay="0"/>
                                  </p:stCondLst>
                                  <p:childTnLst>
                                    <p:set>
                                      <p:cBhvr>
                                        <p:cTn id="59" dur="1" fill="hold">
                                          <p:stCondLst>
                                            <p:cond delay="0"/>
                                          </p:stCondLst>
                                        </p:cTn>
                                        <p:tgtEl>
                                          <p:spTgt spid="6"/>
                                        </p:tgtEl>
                                        <p:attrNameLst>
                                          <p:attrName>style.visibility</p:attrName>
                                        </p:attrNameLst>
                                      </p:cBhvr>
                                      <p:to>
                                        <p:strVal val="visible"/>
                                      </p:to>
                                    </p:set>
                                    <p:anim calcmode="lin" valueType="num">
                                      <p:cBhvr>
                                        <p:cTn id="60" dur="500" fill="hold"/>
                                        <p:tgtEl>
                                          <p:spTgt spid="6"/>
                                        </p:tgtEl>
                                        <p:attrNameLst>
                                          <p:attrName>ppt_w</p:attrName>
                                        </p:attrNameLst>
                                      </p:cBhvr>
                                      <p:tavLst>
                                        <p:tav tm="0">
                                          <p:val>
                                            <p:fltVal val="0"/>
                                          </p:val>
                                        </p:tav>
                                        <p:tav tm="100000">
                                          <p:val>
                                            <p:strVal val="#ppt_w"/>
                                          </p:val>
                                        </p:tav>
                                      </p:tavLst>
                                    </p:anim>
                                    <p:anim calcmode="lin" valueType="num">
                                      <p:cBhvr>
                                        <p:cTn id="61" dur="500" fill="hold"/>
                                        <p:tgtEl>
                                          <p:spTgt spid="6"/>
                                        </p:tgtEl>
                                        <p:attrNameLst>
                                          <p:attrName>ppt_h</p:attrName>
                                        </p:attrNameLst>
                                      </p:cBhvr>
                                      <p:tavLst>
                                        <p:tav tm="0">
                                          <p:val>
                                            <p:fltVal val="0"/>
                                          </p:val>
                                        </p:tav>
                                        <p:tav tm="100000">
                                          <p:val>
                                            <p:strVal val="#ppt_h"/>
                                          </p:val>
                                        </p:tav>
                                      </p:tavLst>
                                    </p:anim>
                                    <p:animEffect transition="in" filter="fade">
                                      <p:cBhvr>
                                        <p:cTn id="6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0" grpId="0" animBg="1"/>
      <p:bldP spid="11"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76200" y="6473825"/>
            <a:ext cx="1331913" cy="307777"/>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b="1" dirty="0" smtClean="0">
                <a:latin typeface="Tahoma" pitchFamily="34" charset="0"/>
                <a:cs typeface="Tahoma" pitchFamily="34" charset="0"/>
              </a:rPr>
              <a:t>Introduction</a:t>
            </a:r>
            <a:endParaRPr lang="en-US" sz="1400" b="1" dirty="0">
              <a:latin typeface="Tahoma" pitchFamily="34" charset="0"/>
              <a:cs typeface="Tahoma" pitchFamily="34" charset="0"/>
            </a:endParaRPr>
          </a:p>
        </p:txBody>
      </p:sp>
      <p:sp>
        <p:nvSpPr>
          <p:cNvPr id="5" name="TextBox 1"/>
          <p:cNvSpPr txBox="1">
            <a:spLocks noChangeArrowheads="1"/>
          </p:cNvSpPr>
          <p:nvPr/>
        </p:nvSpPr>
        <p:spPr bwMode="auto">
          <a:xfrm>
            <a:off x="1411288" y="6473825"/>
            <a:ext cx="1331912"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Model</a:t>
            </a:r>
            <a:endParaRPr lang="en-US" sz="1400" dirty="0">
              <a:solidFill>
                <a:srgbClr val="A5A5E3"/>
              </a:solidFill>
              <a:latin typeface="Tahoma" pitchFamily="34" charset="0"/>
              <a:cs typeface="Tahoma" pitchFamily="34" charset="0"/>
            </a:endParaRPr>
          </a:p>
        </p:txBody>
      </p:sp>
      <p:sp>
        <p:nvSpPr>
          <p:cNvPr id="6" name="TextBox 1"/>
          <p:cNvSpPr txBox="1">
            <a:spLocks noChangeArrowheads="1"/>
          </p:cNvSpPr>
          <p:nvPr/>
        </p:nvSpPr>
        <p:spPr bwMode="auto">
          <a:xfrm>
            <a:off x="2743200" y="6473825"/>
            <a:ext cx="1331913"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Conclusion</a:t>
            </a:r>
            <a:endParaRPr lang="en-US" sz="1400" dirty="0">
              <a:solidFill>
                <a:srgbClr val="A5A5E3"/>
              </a:solidFill>
              <a:latin typeface="Tahoma" pitchFamily="34" charset="0"/>
              <a:cs typeface="Tahoma" pitchFamily="34" charset="0"/>
            </a:endParaRPr>
          </a:p>
        </p:txBody>
      </p:sp>
      <p:sp>
        <p:nvSpPr>
          <p:cNvPr id="8" name="Rectangle 6"/>
          <p:cNvSpPr>
            <a:spLocks noChangeArrowheads="1"/>
          </p:cNvSpPr>
          <p:nvPr/>
        </p:nvSpPr>
        <p:spPr bwMode="auto">
          <a:xfrm>
            <a:off x="457200" y="344269"/>
            <a:ext cx="3580083" cy="646331"/>
          </a:xfrm>
          <a:prstGeom prst="rect">
            <a:avLst/>
          </a:prstGeom>
          <a:noFill/>
          <a:ln w="9525">
            <a:noFill/>
            <a:miter lim="800000"/>
            <a:headEnd/>
            <a:tailEnd/>
          </a:ln>
        </p:spPr>
        <p:txBody>
          <a:bodyPr wrap="none">
            <a:spAutoFit/>
          </a:bodyPr>
          <a:lstStyle/>
          <a:p>
            <a:r>
              <a:rPr lang="en-US" sz="3600" dirty="0" smtClean="0">
                <a:latin typeface="+mj-lt"/>
              </a:rPr>
              <a:t>Project Overview</a:t>
            </a:r>
            <a:endParaRPr lang="en-US" sz="3600" dirty="0">
              <a:latin typeface="+mj-lt"/>
            </a:endParaRPr>
          </a:p>
        </p:txBody>
      </p:sp>
      <p:sp>
        <p:nvSpPr>
          <p:cNvPr id="9" name="Rectangle 6"/>
          <p:cNvSpPr>
            <a:spLocks noChangeArrowheads="1"/>
          </p:cNvSpPr>
          <p:nvPr/>
        </p:nvSpPr>
        <p:spPr bwMode="auto">
          <a:xfrm>
            <a:off x="457200" y="1905000"/>
            <a:ext cx="4953000" cy="3139321"/>
          </a:xfrm>
          <a:prstGeom prst="rect">
            <a:avLst/>
          </a:prstGeom>
          <a:noFill/>
          <a:ln w="9525">
            <a:noFill/>
            <a:miter lim="800000"/>
            <a:headEnd/>
            <a:tailEnd/>
          </a:ln>
        </p:spPr>
        <p:txBody>
          <a:bodyPr wrap="square">
            <a:spAutoFit/>
          </a:bodyPr>
          <a:lstStyle/>
          <a:p>
            <a:r>
              <a:rPr lang="en-US" sz="2800" u="sng" dirty="0" smtClean="0">
                <a:latin typeface="+mj-lt"/>
              </a:rPr>
              <a:t>New York</a:t>
            </a:r>
          </a:p>
          <a:p>
            <a:endParaRPr lang="en-US" dirty="0" smtClean="0">
              <a:latin typeface="+mj-lt"/>
            </a:endParaRPr>
          </a:p>
          <a:p>
            <a:r>
              <a:rPr lang="en-US" sz="2800" dirty="0" smtClean="0">
                <a:latin typeface="+mj-lt"/>
              </a:rPr>
              <a:t>Current Location at 52</a:t>
            </a:r>
            <a:r>
              <a:rPr lang="en-US" sz="2800" baseline="30000" dirty="0" smtClean="0">
                <a:latin typeface="+mj-lt"/>
              </a:rPr>
              <a:t>nd</a:t>
            </a:r>
            <a:r>
              <a:rPr lang="en-US" sz="2800" dirty="0" smtClean="0">
                <a:latin typeface="+mj-lt"/>
              </a:rPr>
              <a:t> &amp; 1</a:t>
            </a:r>
            <a:r>
              <a:rPr lang="en-US" sz="2800" baseline="30000" dirty="0" smtClean="0">
                <a:latin typeface="+mj-lt"/>
              </a:rPr>
              <a:t>st</a:t>
            </a:r>
            <a:endParaRPr lang="en-US" sz="2800" dirty="0" smtClean="0">
              <a:latin typeface="+mj-lt"/>
            </a:endParaRPr>
          </a:p>
          <a:p>
            <a:r>
              <a:rPr lang="en-US" sz="2800" dirty="0" smtClean="0">
                <a:latin typeface="+mj-lt"/>
              </a:rPr>
              <a:t>Upper East Side</a:t>
            </a:r>
          </a:p>
          <a:p>
            <a:r>
              <a:rPr lang="en-US" sz="2800" dirty="0" smtClean="0">
                <a:latin typeface="+mj-lt"/>
              </a:rPr>
              <a:t>Upper West Side</a:t>
            </a:r>
          </a:p>
          <a:p>
            <a:r>
              <a:rPr lang="en-US" sz="2800" dirty="0" smtClean="0">
                <a:latin typeface="+mj-lt"/>
              </a:rPr>
              <a:t>By the Holland Tunnel</a:t>
            </a:r>
          </a:p>
          <a:p>
            <a:r>
              <a:rPr lang="en-US" sz="2800" dirty="0" smtClean="0">
                <a:latin typeface="+mj-lt"/>
              </a:rPr>
              <a:t>By the Lincoln Tunnel</a:t>
            </a:r>
          </a:p>
          <a:p>
            <a:endParaRPr lang="en-US" sz="1200" dirty="0" smtClean="0">
              <a:latin typeface="+mj-lt"/>
            </a:endParaRPr>
          </a:p>
        </p:txBody>
      </p:sp>
      <p:sp>
        <p:nvSpPr>
          <p:cNvPr id="10" name="Rectangle 6"/>
          <p:cNvSpPr>
            <a:spLocks noChangeArrowheads="1"/>
          </p:cNvSpPr>
          <p:nvPr/>
        </p:nvSpPr>
        <p:spPr bwMode="auto">
          <a:xfrm>
            <a:off x="5638800" y="1828800"/>
            <a:ext cx="3962400" cy="2277547"/>
          </a:xfrm>
          <a:prstGeom prst="rect">
            <a:avLst/>
          </a:prstGeom>
          <a:noFill/>
          <a:ln w="9525">
            <a:noFill/>
            <a:miter lim="800000"/>
            <a:headEnd/>
            <a:tailEnd/>
          </a:ln>
        </p:spPr>
        <p:txBody>
          <a:bodyPr wrap="square">
            <a:spAutoFit/>
          </a:bodyPr>
          <a:lstStyle/>
          <a:p>
            <a:r>
              <a:rPr lang="en-US" sz="2800" u="sng" dirty="0" smtClean="0">
                <a:latin typeface="+mj-lt"/>
              </a:rPr>
              <a:t>New Jersey</a:t>
            </a:r>
          </a:p>
          <a:p>
            <a:endParaRPr lang="en-US" dirty="0" smtClean="0">
              <a:latin typeface="+mj-lt"/>
            </a:endParaRPr>
          </a:p>
          <a:p>
            <a:r>
              <a:rPr lang="en-US" sz="2800" dirty="0" smtClean="0">
                <a:latin typeface="+mj-lt"/>
              </a:rPr>
              <a:t>Hoboken </a:t>
            </a:r>
          </a:p>
          <a:p>
            <a:r>
              <a:rPr lang="en-US" sz="2800" dirty="0" smtClean="0">
                <a:latin typeface="+mj-lt"/>
              </a:rPr>
              <a:t>Jersey City</a:t>
            </a:r>
          </a:p>
          <a:p>
            <a:r>
              <a:rPr lang="en-US" sz="2800" dirty="0" smtClean="0">
                <a:latin typeface="+mj-lt"/>
              </a:rPr>
              <a:t>Parsippany</a:t>
            </a:r>
          </a:p>
          <a:p>
            <a:endParaRPr lang="en-US" sz="1200" dirty="0" smtClean="0">
              <a:latin typeface="+mj-lt"/>
            </a:endParaRPr>
          </a:p>
        </p:txBody>
      </p:sp>
      <p:sp>
        <p:nvSpPr>
          <p:cNvPr id="11" name="Rectangle 6"/>
          <p:cNvSpPr>
            <a:spLocks noChangeArrowheads="1"/>
          </p:cNvSpPr>
          <p:nvPr/>
        </p:nvSpPr>
        <p:spPr bwMode="auto">
          <a:xfrm>
            <a:off x="377882" y="1143000"/>
            <a:ext cx="4792466" cy="584775"/>
          </a:xfrm>
          <a:prstGeom prst="rect">
            <a:avLst/>
          </a:prstGeom>
          <a:noFill/>
          <a:ln w="9525">
            <a:noFill/>
            <a:miter lim="800000"/>
            <a:headEnd/>
            <a:tailEnd/>
          </a:ln>
        </p:spPr>
        <p:txBody>
          <a:bodyPr wrap="none">
            <a:spAutoFit/>
          </a:bodyPr>
          <a:lstStyle/>
          <a:p>
            <a:r>
              <a:rPr lang="en-US" sz="3200" dirty="0" smtClean="0">
                <a:latin typeface="+mj-lt"/>
              </a:rPr>
              <a:t>Possible Locations to Live:</a:t>
            </a:r>
            <a:endParaRPr lang="en-US" sz="3200" dirty="0">
              <a:latin typeface="+mj-lt"/>
            </a:endParaRPr>
          </a:p>
        </p:txBody>
      </p:sp>
      <p:pic>
        <p:nvPicPr>
          <p:cNvPr id="14" name="Picture 2" descr="http://www.visitingdc.com/images/new-york-skyline-picture.jpg"/>
          <p:cNvPicPr>
            <a:picLocks noChangeAspect="1" noChangeArrowheads="1"/>
          </p:cNvPicPr>
          <p:nvPr/>
        </p:nvPicPr>
        <p:blipFill>
          <a:blip r:embed="rId3" cstate="print"/>
          <a:srcRect/>
          <a:stretch>
            <a:fillRect/>
          </a:stretch>
        </p:blipFill>
        <p:spPr bwMode="auto">
          <a:xfrm>
            <a:off x="4419600" y="4038600"/>
            <a:ext cx="4200546" cy="2533022"/>
          </a:xfrm>
          <a:prstGeom prst="rect">
            <a:avLst/>
          </a:prstGeom>
          <a:noFill/>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76200" y="6473825"/>
            <a:ext cx="1331913" cy="307777"/>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b="1" dirty="0" smtClean="0">
                <a:latin typeface="Tahoma" pitchFamily="34" charset="0"/>
                <a:cs typeface="Tahoma" pitchFamily="34" charset="0"/>
              </a:rPr>
              <a:t>Introduction</a:t>
            </a:r>
            <a:endParaRPr lang="en-US" sz="1400" b="1" dirty="0">
              <a:latin typeface="Tahoma" pitchFamily="34" charset="0"/>
              <a:cs typeface="Tahoma" pitchFamily="34" charset="0"/>
            </a:endParaRPr>
          </a:p>
        </p:txBody>
      </p:sp>
      <p:sp>
        <p:nvSpPr>
          <p:cNvPr id="5" name="TextBox 1"/>
          <p:cNvSpPr txBox="1">
            <a:spLocks noChangeArrowheads="1"/>
          </p:cNvSpPr>
          <p:nvPr/>
        </p:nvSpPr>
        <p:spPr bwMode="auto">
          <a:xfrm>
            <a:off x="1411288" y="6473825"/>
            <a:ext cx="1331912"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Model</a:t>
            </a:r>
            <a:endParaRPr lang="en-US" sz="1400" dirty="0">
              <a:solidFill>
                <a:srgbClr val="A5A5E3"/>
              </a:solidFill>
              <a:latin typeface="Tahoma" pitchFamily="34" charset="0"/>
              <a:cs typeface="Tahoma" pitchFamily="34" charset="0"/>
            </a:endParaRPr>
          </a:p>
        </p:txBody>
      </p:sp>
      <p:sp>
        <p:nvSpPr>
          <p:cNvPr id="6" name="TextBox 1"/>
          <p:cNvSpPr txBox="1">
            <a:spLocks noChangeArrowheads="1"/>
          </p:cNvSpPr>
          <p:nvPr/>
        </p:nvSpPr>
        <p:spPr bwMode="auto">
          <a:xfrm>
            <a:off x="2743200" y="6473825"/>
            <a:ext cx="1331913"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Conclusion</a:t>
            </a:r>
            <a:endParaRPr lang="en-US" sz="1400" dirty="0">
              <a:solidFill>
                <a:srgbClr val="A5A5E3"/>
              </a:solidFill>
              <a:latin typeface="Tahoma" pitchFamily="34" charset="0"/>
              <a:cs typeface="Tahoma" pitchFamily="34" charset="0"/>
            </a:endParaRPr>
          </a:p>
        </p:txBody>
      </p:sp>
      <p:sp>
        <p:nvSpPr>
          <p:cNvPr id="8" name="Rectangle 6"/>
          <p:cNvSpPr>
            <a:spLocks noChangeArrowheads="1"/>
          </p:cNvSpPr>
          <p:nvPr/>
        </p:nvSpPr>
        <p:spPr bwMode="auto">
          <a:xfrm>
            <a:off x="457200" y="344269"/>
            <a:ext cx="3580083" cy="646331"/>
          </a:xfrm>
          <a:prstGeom prst="rect">
            <a:avLst/>
          </a:prstGeom>
          <a:noFill/>
          <a:ln w="9525">
            <a:noFill/>
            <a:miter lim="800000"/>
            <a:headEnd/>
            <a:tailEnd/>
          </a:ln>
        </p:spPr>
        <p:txBody>
          <a:bodyPr wrap="none">
            <a:spAutoFit/>
          </a:bodyPr>
          <a:lstStyle/>
          <a:p>
            <a:r>
              <a:rPr lang="en-US" sz="3600" dirty="0" smtClean="0">
                <a:latin typeface="+mj-lt"/>
              </a:rPr>
              <a:t>Project Overview</a:t>
            </a:r>
            <a:endParaRPr lang="en-US" sz="3600" dirty="0">
              <a:latin typeface="+mj-lt"/>
            </a:endParaRPr>
          </a:p>
        </p:txBody>
      </p:sp>
      <p:sp>
        <p:nvSpPr>
          <p:cNvPr id="9" name="Rectangle 6"/>
          <p:cNvSpPr>
            <a:spLocks noChangeArrowheads="1"/>
          </p:cNvSpPr>
          <p:nvPr/>
        </p:nvSpPr>
        <p:spPr bwMode="auto">
          <a:xfrm>
            <a:off x="457200" y="2286000"/>
            <a:ext cx="4419600" cy="3293209"/>
          </a:xfrm>
          <a:prstGeom prst="rect">
            <a:avLst/>
          </a:prstGeom>
          <a:noFill/>
          <a:ln w="9525">
            <a:noFill/>
            <a:miter lim="800000"/>
            <a:headEnd/>
            <a:tailEnd/>
          </a:ln>
        </p:spPr>
        <p:txBody>
          <a:bodyPr wrap="square">
            <a:spAutoFit/>
          </a:bodyPr>
          <a:lstStyle/>
          <a:p>
            <a:r>
              <a:rPr lang="en-US" sz="2800" dirty="0" smtClean="0">
                <a:latin typeface="+mj-lt"/>
              </a:rPr>
              <a:t>Commute Time</a:t>
            </a:r>
          </a:p>
          <a:p>
            <a:r>
              <a:rPr lang="en-US" sz="2800" dirty="0" smtClean="0">
                <a:latin typeface="+mj-lt"/>
              </a:rPr>
              <a:t>Travel Distance</a:t>
            </a:r>
          </a:p>
          <a:p>
            <a:r>
              <a:rPr lang="en-US" sz="2800" dirty="0" smtClean="0">
                <a:latin typeface="+mj-lt"/>
              </a:rPr>
              <a:t>Cost of Commute</a:t>
            </a:r>
          </a:p>
          <a:p>
            <a:r>
              <a:rPr lang="en-US" sz="2800" dirty="0" smtClean="0">
                <a:latin typeface="+mj-lt"/>
              </a:rPr>
              <a:t>Cost of Living</a:t>
            </a:r>
          </a:p>
          <a:p>
            <a:r>
              <a:rPr lang="en-US" sz="2800" dirty="0" smtClean="0">
                <a:latin typeface="+mj-lt"/>
              </a:rPr>
              <a:t>Transportation Options</a:t>
            </a:r>
          </a:p>
          <a:p>
            <a:r>
              <a:rPr lang="en-US" sz="2800" dirty="0" smtClean="0">
                <a:latin typeface="+mj-lt"/>
              </a:rPr>
              <a:t>Value of </a:t>
            </a:r>
            <a:r>
              <a:rPr lang="en-US" sz="2800" dirty="0" smtClean="0">
                <a:latin typeface="+mj-lt"/>
              </a:rPr>
              <a:t>Time</a:t>
            </a:r>
          </a:p>
          <a:p>
            <a:r>
              <a:rPr lang="en-US" sz="2800" dirty="0" smtClean="0">
                <a:latin typeface="+mj-lt"/>
              </a:rPr>
              <a:t>Crime Rate</a:t>
            </a:r>
            <a:endParaRPr lang="en-US" sz="2400" dirty="0" smtClean="0">
              <a:latin typeface="+mj-lt"/>
            </a:endParaRPr>
          </a:p>
          <a:p>
            <a:endParaRPr lang="en-US" sz="1200" dirty="0" smtClean="0">
              <a:latin typeface="+mj-lt"/>
            </a:endParaRPr>
          </a:p>
        </p:txBody>
      </p:sp>
      <p:sp>
        <p:nvSpPr>
          <p:cNvPr id="10" name="Rectangle 6"/>
          <p:cNvSpPr>
            <a:spLocks noChangeArrowheads="1"/>
          </p:cNvSpPr>
          <p:nvPr/>
        </p:nvSpPr>
        <p:spPr bwMode="auto">
          <a:xfrm>
            <a:off x="5181600" y="2335649"/>
            <a:ext cx="3962400" cy="2862322"/>
          </a:xfrm>
          <a:prstGeom prst="rect">
            <a:avLst/>
          </a:prstGeom>
          <a:noFill/>
          <a:ln w="9525">
            <a:noFill/>
            <a:miter lim="800000"/>
            <a:headEnd/>
            <a:tailEnd/>
          </a:ln>
        </p:spPr>
        <p:txBody>
          <a:bodyPr wrap="square">
            <a:spAutoFit/>
          </a:bodyPr>
          <a:lstStyle/>
          <a:p>
            <a:r>
              <a:rPr lang="en-US" sz="2800" u="sng" dirty="0" smtClean="0">
                <a:latin typeface="+mj-lt"/>
              </a:rPr>
              <a:t>Preferences:</a:t>
            </a:r>
          </a:p>
          <a:p>
            <a:r>
              <a:rPr lang="en-US" sz="2800" dirty="0" smtClean="0">
                <a:latin typeface="+mj-lt"/>
              </a:rPr>
              <a:t>Recreation</a:t>
            </a:r>
          </a:p>
          <a:p>
            <a:r>
              <a:rPr lang="en-US" sz="2800" dirty="0" smtClean="0">
                <a:latin typeface="+mj-lt"/>
              </a:rPr>
              <a:t>Culture</a:t>
            </a:r>
          </a:p>
          <a:p>
            <a:r>
              <a:rPr lang="en-US" sz="2800" dirty="0" smtClean="0">
                <a:latin typeface="+mj-lt"/>
              </a:rPr>
              <a:t>Family</a:t>
            </a:r>
          </a:p>
          <a:p>
            <a:r>
              <a:rPr lang="en-US" sz="2800" dirty="0" smtClean="0">
                <a:latin typeface="+mj-lt"/>
              </a:rPr>
              <a:t>Friends</a:t>
            </a:r>
          </a:p>
          <a:p>
            <a:r>
              <a:rPr lang="en-US" sz="2800" dirty="0" smtClean="0">
                <a:latin typeface="+mj-lt"/>
              </a:rPr>
              <a:t>Safety</a:t>
            </a:r>
            <a:endParaRPr lang="en-US" sz="2400" dirty="0" smtClean="0">
              <a:latin typeface="+mj-lt"/>
            </a:endParaRPr>
          </a:p>
          <a:p>
            <a:endParaRPr lang="en-US" sz="1200" dirty="0" smtClean="0">
              <a:latin typeface="+mj-lt"/>
            </a:endParaRPr>
          </a:p>
        </p:txBody>
      </p:sp>
      <p:sp>
        <p:nvSpPr>
          <p:cNvPr id="11" name="Rectangle 6"/>
          <p:cNvSpPr>
            <a:spLocks noChangeArrowheads="1"/>
          </p:cNvSpPr>
          <p:nvPr/>
        </p:nvSpPr>
        <p:spPr bwMode="auto">
          <a:xfrm>
            <a:off x="377882" y="1371600"/>
            <a:ext cx="3645100" cy="584775"/>
          </a:xfrm>
          <a:prstGeom prst="rect">
            <a:avLst/>
          </a:prstGeom>
          <a:noFill/>
          <a:ln w="9525">
            <a:noFill/>
            <a:miter lim="800000"/>
            <a:headEnd/>
            <a:tailEnd/>
          </a:ln>
        </p:spPr>
        <p:txBody>
          <a:bodyPr wrap="none">
            <a:spAutoFit/>
          </a:bodyPr>
          <a:lstStyle/>
          <a:p>
            <a:r>
              <a:rPr lang="en-US" sz="3200" dirty="0" smtClean="0">
                <a:latin typeface="+mj-lt"/>
              </a:rPr>
              <a:t>Factors to Consider:</a:t>
            </a:r>
            <a:endParaRPr lang="en-US" sz="3200" dirty="0">
              <a:latin typeface="+mj-lt"/>
            </a:endParaRPr>
          </a:p>
        </p:txBody>
      </p:sp>
      <p:sp>
        <p:nvSpPr>
          <p:cNvPr id="12" name="Rectangle 6"/>
          <p:cNvSpPr>
            <a:spLocks noChangeArrowheads="1"/>
          </p:cNvSpPr>
          <p:nvPr/>
        </p:nvSpPr>
        <p:spPr bwMode="auto">
          <a:xfrm>
            <a:off x="457200" y="5257800"/>
            <a:ext cx="3385286" cy="584775"/>
          </a:xfrm>
          <a:prstGeom prst="rect">
            <a:avLst/>
          </a:prstGeom>
          <a:noFill/>
          <a:ln w="9525">
            <a:noFill/>
            <a:miter lim="800000"/>
            <a:headEnd/>
            <a:tailEnd/>
          </a:ln>
        </p:spPr>
        <p:txBody>
          <a:bodyPr wrap="none">
            <a:spAutoFit/>
          </a:bodyPr>
          <a:lstStyle/>
          <a:p>
            <a:r>
              <a:rPr lang="en-US" sz="3200" dirty="0" smtClean="0">
                <a:latin typeface="+mj-lt"/>
              </a:rPr>
              <a:t>And many more….</a:t>
            </a:r>
            <a:endParaRPr lang="en-US" sz="3200" dirty="0">
              <a:latin typeface="+mj-lt"/>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6"/>
          <p:cNvSpPr>
            <a:spLocks noChangeArrowheads="1"/>
          </p:cNvSpPr>
          <p:nvPr/>
        </p:nvSpPr>
        <p:spPr bwMode="auto">
          <a:xfrm>
            <a:off x="584124" y="344269"/>
            <a:ext cx="2573525" cy="646331"/>
          </a:xfrm>
          <a:prstGeom prst="rect">
            <a:avLst/>
          </a:prstGeom>
          <a:noFill/>
          <a:ln w="9525">
            <a:noFill/>
            <a:miter lim="800000"/>
            <a:headEnd/>
            <a:tailEnd/>
          </a:ln>
        </p:spPr>
        <p:txBody>
          <a:bodyPr wrap="none">
            <a:spAutoFit/>
          </a:bodyPr>
          <a:lstStyle/>
          <a:p>
            <a:r>
              <a:rPr lang="en-US" sz="3600" dirty="0" smtClean="0">
                <a:latin typeface="+mj-lt"/>
              </a:rPr>
              <a:t>Formulation</a:t>
            </a:r>
            <a:endParaRPr lang="en-US" sz="3600" dirty="0">
              <a:latin typeface="+mj-lt"/>
            </a:endParaRPr>
          </a:p>
        </p:txBody>
      </p:sp>
      <p:sp>
        <p:nvSpPr>
          <p:cNvPr id="7" name="Rectangle 6"/>
          <p:cNvSpPr/>
          <p:nvPr/>
        </p:nvSpPr>
        <p:spPr>
          <a:xfrm>
            <a:off x="304800" y="1219200"/>
            <a:ext cx="8686800" cy="4893647"/>
          </a:xfrm>
          <a:prstGeom prst="rect">
            <a:avLst/>
          </a:prstGeom>
        </p:spPr>
        <p:txBody>
          <a:bodyPr wrap="square">
            <a:spAutoFit/>
          </a:bodyPr>
          <a:lstStyle/>
          <a:p>
            <a:pPr marL="282575" lvl="0" indent="-282575">
              <a:spcBef>
                <a:spcPts val="2400"/>
              </a:spcBef>
              <a:buClr>
                <a:srgbClr val="32363B"/>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Decision Variables: Determine where would be the best place for Ashley and Chris to live based on costs and preferences</a:t>
            </a:r>
          </a:p>
          <a:p>
            <a:pPr marL="282575" lvl="0" indent="-282575">
              <a:spcBef>
                <a:spcPts val="2400"/>
              </a:spcBef>
              <a:buClr>
                <a:srgbClr val="32363B"/>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Objective: Maximize </a:t>
            </a:r>
            <a:r>
              <a:rPr lang="en-US" sz="2800" dirty="0" smtClean="0">
                <a:effectLst>
                  <a:outerShdw blurRad="50800" dist="12700" dir="2700000" algn="tl" rotWithShape="0">
                    <a:prstClr val="white">
                      <a:alpha val="40000"/>
                    </a:prstClr>
                  </a:outerShdw>
                </a:effectLst>
                <a:latin typeface="+mj-lt"/>
              </a:rPr>
              <a:t>utility, </a:t>
            </a:r>
            <a:r>
              <a:rPr lang="en-US" sz="2800" dirty="0" smtClean="0">
                <a:effectLst>
                  <a:outerShdw blurRad="50800" dist="12700" dir="2700000" algn="tl" rotWithShape="0">
                    <a:prstClr val="white">
                      <a:alpha val="40000"/>
                    </a:prstClr>
                  </a:outerShdw>
                </a:effectLst>
                <a:latin typeface="+mj-lt"/>
              </a:rPr>
              <a:t>Minimize costs</a:t>
            </a:r>
          </a:p>
          <a:p>
            <a:pPr marL="282575" lvl="0" indent="-282575">
              <a:spcBef>
                <a:spcPts val="2400"/>
              </a:spcBef>
              <a:buClr>
                <a:srgbClr val="32363B"/>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Constraints:</a:t>
            </a:r>
          </a:p>
          <a:p>
            <a:pPr marL="568325" lvl="1" indent="-276225">
              <a:spcBef>
                <a:spcPts val="600"/>
              </a:spcBef>
              <a:buClr>
                <a:srgbClr val="32363B">
                  <a:lumMod val="60000"/>
                  <a:lumOff val="40000"/>
                </a:srgbClr>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There are specific routes from each location to work</a:t>
            </a:r>
          </a:p>
          <a:p>
            <a:pPr marL="568325" lvl="1" indent="-276225">
              <a:spcBef>
                <a:spcPts val="600"/>
              </a:spcBef>
              <a:buClr>
                <a:srgbClr val="32363B">
                  <a:lumMod val="60000"/>
                  <a:lumOff val="40000"/>
                </a:srgbClr>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Non-negativity:  they both have to go to work </a:t>
            </a:r>
          </a:p>
          <a:p>
            <a:pPr marL="577850" lvl="1" indent="-295275">
              <a:spcBef>
                <a:spcPts val="600"/>
              </a:spcBef>
              <a:buClr>
                <a:srgbClr val="32363B">
                  <a:lumMod val="60000"/>
                  <a:lumOff val="40000"/>
                </a:srgbClr>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They must start and finish at their apartment</a:t>
            </a:r>
          </a:p>
          <a:p>
            <a:pPr marL="577850" lvl="1" indent="-295275">
              <a:spcBef>
                <a:spcPts val="600"/>
              </a:spcBef>
              <a:buClr>
                <a:srgbClr val="32363B">
                  <a:lumMod val="60000"/>
                  <a:lumOff val="40000"/>
                </a:srgbClr>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Binary</a:t>
            </a:r>
            <a:endParaRPr lang="en-US" sz="2800" dirty="0" smtClean="0">
              <a:effectLst>
                <a:outerShdw blurRad="50800" dist="12700" dir="2700000" algn="tl" rotWithShape="0">
                  <a:prstClr val="white">
                    <a:alpha val="40000"/>
                  </a:prstClr>
                </a:outerShdw>
              </a:effectLst>
              <a:latin typeface="+mj-lt"/>
            </a:endParaRPr>
          </a:p>
        </p:txBody>
      </p:sp>
      <p:sp>
        <p:nvSpPr>
          <p:cNvPr id="12" name="TextBox 1"/>
          <p:cNvSpPr txBox="1">
            <a:spLocks noChangeArrowheads="1"/>
          </p:cNvSpPr>
          <p:nvPr/>
        </p:nvSpPr>
        <p:spPr bwMode="auto">
          <a:xfrm>
            <a:off x="1335087" y="6474023"/>
            <a:ext cx="1331913" cy="307777"/>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b="1" dirty="0" smtClean="0">
                <a:latin typeface="Tahoma" pitchFamily="34" charset="0"/>
                <a:cs typeface="Tahoma" pitchFamily="34" charset="0"/>
              </a:rPr>
              <a:t>Model</a:t>
            </a:r>
            <a:endParaRPr lang="en-US" sz="1400" b="1" dirty="0">
              <a:latin typeface="Tahoma" pitchFamily="34" charset="0"/>
              <a:cs typeface="Tahoma" pitchFamily="34" charset="0"/>
            </a:endParaRPr>
          </a:p>
        </p:txBody>
      </p:sp>
      <p:sp>
        <p:nvSpPr>
          <p:cNvPr id="13" name="TextBox 1"/>
          <p:cNvSpPr txBox="1">
            <a:spLocks noChangeArrowheads="1"/>
          </p:cNvSpPr>
          <p:nvPr/>
        </p:nvSpPr>
        <p:spPr bwMode="auto">
          <a:xfrm>
            <a:off x="0" y="6473825"/>
            <a:ext cx="1331912"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Introduction</a:t>
            </a:r>
            <a:endParaRPr lang="en-US" sz="1400" dirty="0">
              <a:solidFill>
                <a:srgbClr val="A5A5E3"/>
              </a:solidFill>
              <a:latin typeface="Tahoma" pitchFamily="34" charset="0"/>
              <a:cs typeface="Tahoma" pitchFamily="34" charset="0"/>
            </a:endParaRPr>
          </a:p>
        </p:txBody>
      </p:sp>
      <p:sp>
        <p:nvSpPr>
          <p:cNvPr id="14" name="TextBox 1"/>
          <p:cNvSpPr txBox="1">
            <a:spLocks noChangeArrowheads="1"/>
          </p:cNvSpPr>
          <p:nvPr/>
        </p:nvSpPr>
        <p:spPr bwMode="auto">
          <a:xfrm>
            <a:off x="2667000" y="6473825"/>
            <a:ext cx="1331913"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Conclusion</a:t>
            </a:r>
            <a:endParaRPr lang="en-US" sz="1400" dirty="0">
              <a:solidFill>
                <a:srgbClr val="A5A5E3"/>
              </a:solidFill>
              <a:latin typeface="Tahoma" pitchFamily="34" charset="0"/>
              <a:cs typeface="Tahoma"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1335087" y="6474023"/>
            <a:ext cx="1331913" cy="307777"/>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b="1" dirty="0" smtClean="0">
                <a:latin typeface="Tahoma" pitchFamily="34" charset="0"/>
                <a:cs typeface="Tahoma" pitchFamily="34" charset="0"/>
              </a:rPr>
              <a:t>Model</a:t>
            </a:r>
            <a:endParaRPr lang="en-US" sz="1400" b="1" dirty="0">
              <a:latin typeface="Tahoma" pitchFamily="34" charset="0"/>
              <a:cs typeface="Tahoma" pitchFamily="34" charset="0"/>
            </a:endParaRPr>
          </a:p>
        </p:txBody>
      </p:sp>
      <p:sp>
        <p:nvSpPr>
          <p:cNvPr id="5" name="TextBox 1"/>
          <p:cNvSpPr txBox="1">
            <a:spLocks noChangeArrowheads="1"/>
          </p:cNvSpPr>
          <p:nvPr/>
        </p:nvSpPr>
        <p:spPr bwMode="auto">
          <a:xfrm>
            <a:off x="0" y="6473825"/>
            <a:ext cx="1331912"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Introduction</a:t>
            </a:r>
            <a:endParaRPr lang="en-US" sz="1400" dirty="0">
              <a:solidFill>
                <a:srgbClr val="A5A5E3"/>
              </a:solidFill>
              <a:latin typeface="Tahoma" pitchFamily="34" charset="0"/>
              <a:cs typeface="Tahoma" pitchFamily="34" charset="0"/>
            </a:endParaRPr>
          </a:p>
        </p:txBody>
      </p:sp>
      <p:sp>
        <p:nvSpPr>
          <p:cNvPr id="6" name="TextBox 1"/>
          <p:cNvSpPr txBox="1">
            <a:spLocks noChangeArrowheads="1"/>
          </p:cNvSpPr>
          <p:nvPr/>
        </p:nvSpPr>
        <p:spPr bwMode="auto">
          <a:xfrm>
            <a:off x="2667000" y="6473825"/>
            <a:ext cx="1331913"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Conclusion</a:t>
            </a:r>
            <a:endParaRPr lang="en-US" sz="1400" dirty="0">
              <a:solidFill>
                <a:srgbClr val="A5A5E3"/>
              </a:solidFill>
              <a:latin typeface="Tahoma" pitchFamily="34" charset="0"/>
              <a:cs typeface="Tahoma" pitchFamily="34" charset="0"/>
            </a:endParaRPr>
          </a:p>
        </p:txBody>
      </p:sp>
      <p:sp>
        <p:nvSpPr>
          <p:cNvPr id="8" name="Rectangle 6"/>
          <p:cNvSpPr>
            <a:spLocks noChangeArrowheads="1"/>
          </p:cNvSpPr>
          <p:nvPr/>
        </p:nvSpPr>
        <p:spPr bwMode="auto">
          <a:xfrm>
            <a:off x="584124" y="344269"/>
            <a:ext cx="1265090" cy="646331"/>
          </a:xfrm>
          <a:prstGeom prst="rect">
            <a:avLst/>
          </a:prstGeom>
          <a:noFill/>
          <a:ln w="9525">
            <a:noFill/>
            <a:miter lim="800000"/>
            <a:headEnd/>
            <a:tailEnd/>
          </a:ln>
        </p:spPr>
        <p:txBody>
          <a:bodyPr wrap="none">
            <a:spAutoFit/>
          </a:bodyPr>
          <a:lstStyle/>
          <a:p>
            <a:r>
              <a:rPr lang="en-US" sz="3600" dirty="0" smtClean="0">
                <a:latin typeface="+mj-lt"/>
              </a:rPr>
              <a:t>Costs</a:t>
            </a:r>
            <a:endParaRPr lang="en-US" sz="3600" dirty="0">
              <a:latin typeface="+mj-lt"/>
            </a:endParaRPr>
          </a:p>
        </p:txBody>
      </p:sp>
      <p:sp>
        <p:nvSpPr>
          <p:cNvPr id="9" name="Rectangle 8"/>
          <p:cNvSpPr/>
          <p:nvPr/>
        </p:nvSpPr>
        <p:spPr>
          <a:xfrm>
            <a:off x="304800" y="1219200"/>
            <a:ext cx="8686800" cy="3970318"/>
          </a:xfrm>
          <a:prstGeom prst="rect">
            <a:avLst/>
          </a:prstGeom>
        </p:spPr>
        <p:txBody>
          <a:bodyPr wrap="square">
            <a:spAutoFit/>
          </a:bodyPr>
          <a:lstStyle/>
          <a:p>
            <a:pPr marL="282575" lvl="0" indent="-282575">
              <a:spcBef>
                <a:spcPts val="2400"/>
              </a:spcBef>
              <a:buClr>
                <a:srgbClr val="32363B"/>
              </a:buClr>
              <a:buSzPct val="100000"/>
            </a:pPr>
            <a:r>
              <a:rPr lang="en-US" sz="2800" dirty="0" smtClean="0">
                <a:effectLst>
                  <a:outerShdw blurRad="50800" dist="12700" dir="2700000" algn="tl" rotWithShape="0">
                    <a:prstClr val="white">
                      <a:alpha val="40000"/>
                    </a:prstClr>
                  </a:outerShdw>
                </a:effectLst>
                <a:latin typeface="+mj-lt"/>
              </a:rPr>
              <a:t>Living and Storage Expenses</a:t>
            </a:r>
          </a:p>
          <a:p>
            <a:pPr marL="739775" lvl="1" indent="-282575">
              <a:buClr>
                <a:srgbClr val="32363B"/>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Rent</a:t>
            </a:r>
          </a:p>
          <a:p>
            <a:pPr marL="739775" lvl="1" indent="-282575">
              <a:buClr>
                <a:srgbClr val="32363B"/>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Garage</a:t>
            </a:r>
          </a:p>
          <a:p>
            <a:pPr marL="282575" lvl="0" indent="-282575">
              <a:buClr>
                <a:srgbClr val="32363B"/>
              </a:buClr>
              <a:buSzPct val="100000"/>
            </a:pPr>
            <a:r>
              <a:rPr lang="en-US" sz="2800" dirty="0" smtClean="0">
                <a:effectLst>
                  <a:outerShdw blurRad="50800" dist="12700" dir="2700000" algn="tl" rotWithShape="0">
                    <a:prstClr val="white">
                      <a:alpha val="40000"/>
                    </a:prstClr>
                  </a:outerShdw>
                </a:effectLst>
                <a:latin typeface="+mj-lt"/>
              </a:rPr>
              <a:t>Travel</a:t>
            </a:r>
          </a:p>
          <a:p>
            <a:pPr marL="739775" lvl="1" indent="-282575">
              <a:buClr>
                <a:srgbClr val="32363B"/>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Fuel and tolls</a:t>
            </a:r>
          </a:p>
          <a:p>
            <a:pPr marL="282575" lvl="0" indent="-282575">
              <a:buClr>
                <a:srgbClr val="32363B"/>
              </a:buClr>
              <a:buSzPct val="100000"/>
            </a:pPr>
            <a:r>
              <a:rPr lang="en-US" sz="2800" dirty="0" smtClean="0">
                <a:effectLst>
                  <a:outerShdw blurRad="50800" dist="12700" dir="2700000" algn="tl" rotWithShape="0">
                    <a:prstClr val="white">
                      <a:alpha val="40000"/>
                    </a:prstClr>
                  </a:outerShdw>
                </a:effectLst>
                <a:latin typeface="+mj-lt"/>
              </a:rPr>
              <a:t>Time Value</a:t>
            </a:r>
          </a:p>
          <a:p>
            <a:pPr marL="739775" lvl="1" indent="-282575">
              <a:buClr>
                <a:srgbClr val="32363B"/>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After tax earnings (70%)</a:t>
            </a:r>
          </a:p>
          <a:p>
            <a:pPr marL="739775" lvl="1" indent="-739775">
              <a:buClr>
                <a:srgbClr val="32363B"/>
              </a:buClr>
              <a:buSzPct val="100000"/>
            </a:pPr>
            <a:r>
              <a:rPr lang="en-US" sz="2800" dirty="0" smtClean="0">
                <a:effectLst>
                  <a:outerShdw blurRad="50800" dist="12700" dir="2700000" algn="tl" rotWithShape="0">
                    <a:prstClr val="white">
                      <a:alpha val="40000"/>
                    </a:prstClr>
                  </a:outerShdw>
                </a:effectLst>
                <a:latin typeface="+mj-lt"/>
              </a:rPr>
              <a:t>Monthly Allocated Budget (Combined Income)</a:t>
            </a:r>
            <a:endParaRPr lang="en-US" sz="2800" dirty="0" smtClean="0">
              <a:effectLst>
                <a:outerShdw blurRad="50800" dist="12700" dir="2700000" algn="tl" rotWithShape="0">
                  <a:prstClr val="white">
                    <a:alpha val="40000"/>
                  </a:prstClr>
                </a:outerShdw>
              </a:effectLst>
              <a:latin typeface="+mj-lt"/>
            </a:endParaRPr>
          </a:p>
          <a:p>
            <a:pPr marL="739775" lvl="1" indent="-282575">
              <a:buClr>
                <a:srgbClr val="32363B"/>
              </a:buClr>
              <a:buSzPct val="100000"/>
              <a:buFont typeface="Wingdings 2" pitchFamily="18" charset="2"/>
              <a:buChar char=""/>
            </a:pPr>
            <a:r>
              <a:rPr lang="en-US" sz="2800" dirty="0" smtClean="0">
                <a:solidFill>
                  <a:prstClr val="black"/>
                </a:solidFill>
                <a:effectLst>
                  <a:outerShdw blurRad="50800" dist="12700" dir="2700000" algn="tl" rotWithShape="0">
                    <a:prstClr val="white">
                      <a:alpha val="40000"/>
                    </a:prstClr>
                  </a:outerShdw>
                </a:effectLst>
                <a:latin typeface="Franklin Gothic Medium"/>
              </a:rPr>
              <a:t>$10,000</a:t>
            </a:r>
            <a:endParaRPr lang="en-US" sz="2800" dirty="0" smtClean="0">
              <a:effectLst>
                <a:outerShdw blurRad="50800" dist="12700" dir="2700000" algn="tl" rotWithShape="0">
                  <a:prstClr val="white">
                    <a:alpha val="40000"/>
                  </a:prstClr>
                </a:outerShdw>
              </a:effectLst>
              <a:latin typeface="+mj-lt"/>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1335087" y="6474023"/>
            <a:ext cx="1331913" cy="307777"/>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b="1" dirty="0" smtClean="0">
                <a:latin typeface="Tahoma" pitchFamily="34" charset="0"/>
                <a:cs typeface="Tahoma" pitchFamily="34" charset="0"/>
              </a:rPr>
              <a:t>Model</a:t>
            </a:r>
            <a:endParaRPr lang="en-US" sz="1400" b="1" dirty="0">
              <a:latin typeface="Tahoma" pitchFamily="34" charset="0"/>
              <a:cs typeface="Tahoma" pitchFamily="34" charset="0"/>
            </a:endParaRPr>
          </a:p>
        </p:txBody>
      </p:sp>
      <p:sp>
        <p:nvSpPr>
          <p:cNvPr id="5" name="TextBox 1"/>
          <p:cNvSpPr txBox="1">
            <a:spLocks noChangeArrowheads="1"/>
          </p:cNvSpPr>
          <p:nvPr/>
        </p:nvSpPr>
        <p:spPr bwMode="auto">
          <a:xfrm>
            <a:off x="0" y="6473825"/>
            <a:ext cx="1331912"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Introduction</a:t>
            </a:r>
            <a:endParaRPr lang="en-US" sz="1400" dirty="0">
              <a:solidFill>
                <a:srgbClr val="A5A5E3"/>
              </a:solidFill>
              <a:latin typeface="Tahoma" pitchFamily="34" charset="0"/>
              <a:cs typeface="Tahoma" pitchFamily="34" charset="0"/>
            </a:endParaRPr>
          </a:p>
        </p:txBody>
      </p:sp>
      <p:sp>
        <p:nvSpPr>
          <p:cNvPr id="6" name="TextBox 1"/>
          <p:cNvSpPr txBox="1">
            <a:spLocks noChangeArrowheads="1"/>
          </p:cNvSpPr>
          <p:nvPr/>
        </p:nvSpPr>
        <p:spPr bwMode="auto">
          <a:xfrm>
            <a:off x="2667000" y="6473825"/>
            <a:ext cx="1331913" cy="307975"/>
          </a:xfrm>
          <a:prstGeom prst="rect">
            <a:avLst/>
          </a:prstGeom>
          <a:no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r>
              <a:rPr lang="en-US" sz="1400" dirty="0" smtClean="0">
                <a:solidFill>
                  <a:srgbClr val="A5A5E3"/>
                </a:solidFill>
                <a:latin typeface="Tahoma" pitchFamily="34" charset="0"/>
                <a:cs typeface="Tahoma" pitchFamily="34" charset="0"/>
              </a:rPr>
              <a:t>Conclusion</a:t>
            </a:r>
            <a:endParaRPr lang="en-US" sz="1400" dirty="0">
              <a:solidFill>
                <a:srgbClr val="A5A5E3"/>
              </a:solidFill>
              <a:latin typeface="Tahoma" pitchFamily="34" charset="0"/>
              <a:cs typeface="Tahoma" pitchFamily="34" charset="0"/>
            </a:endParaRPr>
          </a:p>
        </p:txBody>
      </p:sp>
      <p:sp>
        <p:nvSpPr>
          <p:cNvPr id="8" name="Rectangle 6"/>
          <p:cNvSpPr>
            <a:spLocks noChangeArrowheads="1"/>
          </p:cNvSpPr>
          <p:nvPr/>
        </p:nvSpPr>
        <p:spPr bwMode="auto">
          <a:xfrm>
            <a:off x="584124" y="344269"/>
            <a:ext cx="2551468" cy="646331"/>
          </a:xfrm>
          <a:prstGeom prst="rect">
            <a:avLst/>
          </a:prstGeom>
          <a:noFill/>
          <a:ln w="9525">
            <a:noFill/>
            <a:miter lim="800000"/>
            <a:headEnd/>
            <a:tailEnd/>
          </a:ln>
        </p:spPr>
        <p:txBody>
          <a:bodyPr wrap="none">
            <a:spAutoFit/>
          </a:bodyPr>
          <a:lstStyle/>
          <a:p>
            <a:r>
              <a:rPr lang="en-US" sz="3600" dirty="0" smtClean="0">
                <a:latin typeface="+mj-lt"/>
              </a:rPr>
              <a:t>Preferences</a:t>
            </a:r>
            <a:endParaRPr lang="en-US" sz="3600" dirty="0">
              <a:latin typeface="+mj-lt"/>
            </a:endParaRPr>
          </a:p>
        </p:txBody>
      </p:sp>
      <p:sp>
        <p:nvSpPr>
          <p:cNvPr id="7" name="Rectangle 6"/>
          <p:cNvSpPr/>
          <p:nvPr/>
        </p:nvSpPr>
        <p:spPr>
          <a:xfrm>
            <a:off x="304800" y="1219200"/>
            <a:ext cx="3200400" cy="3108543"/>
          </a:xfrm>
          <a:prstGeom prst="rect">
            <a:avLst/>
          </a:prstGeom>
        </p:spPr>
        <p:txBody>
          <a:bodyPr wrap="square">
            <a:spAutoFit/>
          </a:bodyPr>
          <a:lstStyle/>
          <a:p>
            <a:pPr marL="282575" lvl="0" indent="-282575">
              <a:buClr>
                <a:srgbClr val="32363B"/>
              </a:buClr>
              <a:buSzPct val="100000"/>
            </a:pPr>
            <a:r>
              <a:rPr lang="en-US" sz="2800" dirty="0" smtClean="0">
                <a:effectLst>
                  <a:outerShdw blurRad="50800" dist="12700" dir="2700000" algn="tl" rotWithShape="0">
                    <a:prstClr val="white">
                      <a:alpha val="40000"/>
                    </a:prstClr>
                  </a:outerShdw>
                </a:effectLst>
                <a:latin typeface="+mj-lt"/>
              </a:rPr>
              <a:t>Categories</a:t>
            </a:r>
          </a:p>
          <a:p>
            <a:pPr marL="739775" lvl="1" indent="-282575">
              <a:buClr>
                <a:srgbClr val="32363B"/>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Location</a:t>
            </a:r>
          </a:p>
          <a:p>
            <a:pPr marL="739775" lvl="1" indent="-282575">
              <a:buClr>
                <a:srgbClr val="32363B"/>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Alumni Club</a:t>
            </a:r>
          </a:p>
          <a:p>
            <a:pPr marL="739775" lvl="1" indent="-282575">
              <a:buClr>
                <a:srgbClr val="32363B"/>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Parents</a:t>
            </a:r>
          </a:p>
          <a:p>
            <a:pPr marL="739775" lvl="1" indent="-282575">
              <a:buClr>
                <a:srgbClr val="32363B"/>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Siblings</a:t>
            </a:r>
          </a:p>
          <a:p>
            <a:pPr marL="739775" lvl="1" indent="-282575">
              <a:buClr>
                <a:srgbClr val="32363B"/>
              </a:buClr>
              <a:buSzPct val="100000"/>
              <a:buFont typeface="Wingdings 2" pitchFamily="18" charset="2"/>
              <a:buChar char=""/>
            </a:pPr>
            <a:r>
              <a:rPr lang="en-US" sz="2800" dirty="0" smtClean="0">
                <a:effectLst>
                  <a:outerShdw blurRad="50800" dist="12700" dir="2700000" algn="tl" rotWithShape="0">
                    <a:prstClr val="white">
                      <a:alpha val="40000"/>
                    </a:prstClr>
                  </a:outerShdw>
                </a:effectLst>
                <a:latin typeface="+mj-lt"/>
              </a:rPr>
              <a:t>Tennis Club</a:t>
            </a:r>
          </a:p>
          <a:p>
            <a:pPr marL="282575" lvl="0" indent="-282575">
              <a:buClr>
                <a:srgbClr val="32363B"/>
              </a:buClr>
              <a:buSzPct val="100000"/>
              <a:buFont typeface="Wingdings 2" pitchFamily="18" charset="2"/>
              <a:buChar char=""/>
            </a:pPr>
            <a:endParaRPr lang="en-US" sz="2800" dirty="0" smtClean="0">
              <a:effectLst>
                <a:outerShdw blurRad="50800" dist="12700" dir="2700000" algn="tl" rotWithShape="0">
                  <a:prstClr val="white">
                    <a:alpha val="40000"/>
                  </a:prstClr>
                </a:outerShdw>
              </a:effectLst>
              <a:latin typeface="+mj-lt"/>
            </a:endParaRPr>
          </a:p>
        </p:txBody>
      </p:sp>
      <p:pic>
        <p:nvPicPr>
          <p:cNvPr id="1027" name="Picture 3"/>
          <p:cNvPicPr>
            <a:picLocks noChangeAspect="1" noChangeArrowheads="1"/>
          </p:cNvPicPr>
          <p:nvPr/>
        </p:nvPicPr>
        <p:blipFill>
          <a:blip r:embed="rId3" cstate="print"/>
          <a:srcRect l="1866" t="9474"/>
          <a:stretch>
            <a:fillRect/>
          </a:stretch>
        </p:blipFill>
        <p:spPr bwMode="auto">
          <a:xfrm>
            <a:off x="76200" y="4114800"/>
            <a:ext cx="8975726" cy="1643299"/>
          </a:xfrm>
          <a:prstGeom prst="rect">
            <a:avLst/>
          </a:prstGeom>
          <a:solidFill>
            <a:schemeClr val="bg1"/>
          </a:solidFill>
          <a:ln w="9525">
            <a:noFill/>
            <a:miter lim="800000"/>
            <a:headEnd/>
            <a:tailEnd/>
          </a:ln>
          <a:effectLst/>
        </p:spPr>
      </p:pic>
      <p:sp>
        <p:nvSpPr>
          <p:cNvPr id="9" name="Rectangle 8"/>
          <p:cNvSpPr/>
          <p:nvPr/>
        </p:nvSpPr>
        <p:spPr>
          <a:xfrm>
            <a:off x="4572000" y="1295400"/>
            <a:ext cx="3505200" cy="1815882"/>
          </a:xfrm>
          <a:prstGeom prst="rect">
            <a:avLst/>
          </a:prstGeom>
        </p:spPr>
        <p:txBody>
          <a:bodyPr wrap="square">
            <a:spAutoFit/>
          </a:bodyPr>
          <a:lstStyle/>
          <a:p>
            <a:pPr marL="282575" lvl="0" indent="-282575">
              <a:buClr>
                <a:srgbClr val="32363B"/>
              </a:buClr>
              <a:buSzPct val="100000"/>
            </a:pPr>
            <a:r>
              <a:rPr lang="en-US" sz="2800" dirty="0" smtClean="0">
                <a:solidFill>
                  <a:prstClr val="black"/>
                </a:solidFill>
                <a:effectLst>
                  <a:outerShdw blurRad="50800" dist="12700" dir="2700000" algn="tl" rotWithShape="0">
                    <a:prstClr val="white">
                      <a:alpha val="40000"/>
                    </a:prstClr>
                  </a:outerShdw>
                </a:effectLst>
                <a:latin typeface="Franklin Gothic Medium"/>
              </a:rPr>
              <a:t>Preference Weight</a:t>
            </a:r>
          </a:p>
          <a:p>
            <a:pPr marL="739775" lvl="1" indent="-282575">
              <a:buClr>
                <a:srgbClr val="32363B"/>
              </a:buClr>
              <a:buSzPct val="100000"/>
              <a:buFont typeface="Wingdings 2" pitchFamily="18" charset="2"/>
              <a:buChar char=""/>
            </a:pPr>
            <a:r>
              <a:rPr lang="en-US" sz="2800" dirty="0" smtClean="0">
                <a:solidFill>
                  <a:prstClr val="black"/>
                </a:solidFill>
                <a:effectLst>
                  <a:outerShdw blurRad="50800" dist="12700" dir="2700000" algn="tl" rotWithShape="0">
                    <a:prstClr val="white">
                      <a:alpha val="40000"/>
                    </a:prstClr>
                  </a:outerShdw>
                </a:effectLst>
                <a:latin typeface="Franklin Gothic Medium"/>
              </a:rPr>
              <a:t>A proxy for both Ashley &amp; Chris’ utility</a:t>
            </a: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482</TotalTime>
  <Words>520</Words>
  <Application>Microsoft Office PowerPoint</Application>
  <PresentationFormat>On-screen Show (4:3)</PresentationFormat>
  <Paragraphs>143</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Trek</vt:lpstr>
      <vt:lpstr>Where should ashley live?</vt:lpstr>
      <vt:lpstr>Slide 2</vt:lpstr>
      <vt:lpstr>Slide 3</vt:lpstr>
      <vt:lpstr>Where should ashley live?</vt:lpstr>
      <vt:lpstr>Slide 5</vt:lpstr>
      <vt:lpstr>Slide 6</vt:lpstr>
      <vt:lpstr>Slide 7</vt:lpstr>
      <vt:lpstr>Slide 8</vt:lpstr>
      <vt:lpstr>Slide 9</vt:lpstr>
      <vt:lpstr>MODEL</vt:lpstr>
      <vt:lpstr>Slide 11</vt:lpstr>
      <vt:lpstr>Slide 12</vt:lpstr>
      <vt:lpstr>Slide 13</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Urayoan</dc:creator>
  <cp:lastModifiedBy>Jeny</cp:lastModifiedBy>
  <cp:revision>43</cp:revision>
  <dcterms:created xsi:type="dcterms:W3CDTF">2009-11-11T03:02:27Z</dcterms:created>
  <dcterms:modified xsi:type="dcterms:W3CDTF">2009-12-07T18:16:28Z</dcterms:modified>
</cp:coreProperties>
</file>